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78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8638853-1173-404E-A641-AAD960FB360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FPppA7g7kI" TargetMode="External"/><Relationship Id="rId2" Type="http://schemas.openxmlformats.org/officeDocument/2006/relationships/hyperlink" Target="https://www.youtube.com/watch?v=dO20Z35bgs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https://www.youtube.com/watch?v=SsJF4hc3rNU&amp;t=3s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88024" y="2996952"/>
            <a:ext cx="3313355" cy="127011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 smtClean="0"/>
              <a:t>PISNO DELJENJE</a:t>
            </a:r>
            <a:r>
              <a:rPr lang="sl-SI" smtClean="0"/>
              <a:t/>
            </a:r>
            <a:br>
              <a:rPr lang="sl-SI" smtClean="0"/>
            </a:br>
            <a:r>
              <a:rPr lang="sl-SI" sz="2700" dirty="0"/>
              <a:t>2</a:t>
            </a:r>
            <a:r>
              <a:rPr lang="sl-SI" sz="2700" smtClean="0"/>
              <a:t>. </a:t>
            </a:r>
            <a:r>
              <a:rPr lang="sl-SI" sz="2700" dirty="0" smtClean="0"/>
              <a:t>del</a:t>
            </a:r>
            <a:endParaRPr lang="en-US" sz="27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Delovni zvezek</a:t>
            </a:r>
          </a:p>
          <a:p>
            <a:pPr algn="ctr"/>
            <a:r>
              <a:rPr lang="sl-SI" dirty="0"/>
              <a:t>o</a:t>
            </a:r>
            <a:r>
              <a:rPr lang="sl-SI" dirty="0" smtClean="0"/>
              <a:t>d strani 80 do strani 83.  </a:t>
            </a:r>
            <a:endParaRPr lang="en-US" dirty="0"/>
          </a:p>
        </p:txBody>
      </p:sp>
      <p:pic>
        <p:nvPicPr>
          <p:cNvPr id="27650" name="Picture 2" descr="brain exercise clipart for kids free brain excercising cliparts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810"/>
            <a:ext cx="2952328" cy="16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ath Bowl – Trinitas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00808"/>
            <a:ext cx="3057525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548" y="764704"/>
            <a:ext cx="8280920" cy="973912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b="1" dirty="0" smtClean="0">
                <a:solidFill>
                  <a:schemeClr val="tx1"/>
                </a:solidFill>
              </a:rPr>
              <a:t>DZ</a:t>
            </a:r>
            <a:r>
              <a:rPr lang="sl-SI" sz="2700" b="1" dirty="0">
                <a:solidFill>
                  <a:schemeClr val="tx1"/>
                </a:solidFill>
              </a:rPr>
              <a:t>. STR. </a:t>
            </a:r>
            <a:r>
              <a:rPr lang="sl-SI" sz="2700" b="1" dirty="0" smtClean="0">
                <a:solidFill>
                  <a:schemeClr val="tx1"/>
                </a:solidFill>
              </a:rPr>
              <a:t>81, </a:t>
            </a:r>
            <a:r>
              <a:rPr lang="sl-SI" sz="2700" b="1" dirty="0">
                <a:solidFill>
                  <a:schemeClr val="tx1"/>
                </a:solidFill>
              </a:rPr>
              <a:t>naloga 4</a:t>
            </a:r>
            <a:r>
              <a:rPr lang="sl-SI" sz="2700" b="1" dirty="0" smtClean="0">
                <a:solidFill>
                  <a:schemeClr val="tx1"/>
                </a:solidFill>
              </a:rPr>
              <a:t>, </a:t>
            </a:r>
            <a:r>
              <a:rPr lang="sl-SI" sz="2700" b="1" dirty="0">
                <a:solidFill>
                  <a:srgbClr val="C00000"/>
                </a:solidFill>
              </a:rPr>
              <a:t>3</a:t>
            </a:r>
            <a:r>
              <a:rPr lang="sl-SI" sz="2700" b="1" dirty="0" smtClean="0">
                <a:solidFill>
                  <a:srgbClr val="C00000"/>
                </a:solidFill>
              </a:rPr>
              <a:t>. stolpec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542286" y="1916832"/>
            <a:ext cx="8134170" cy="4571836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sl-SI" dirty="0" smtClean="0"/>
              <a:t>7 7 8 : 7 = 1 1 1 		</a:t>
            </a:r>
            <a:r>
              <a:rPr lang="sl-SI" b="1" dirty="0" smtClean="0"/>
              <a:t>P: </a:t>
            </a:r>
            <a:r>
              <a:rPr lang="sl-SI" u="sng" dirty="0" smtClean="0"/>
              <a:t>1 1 1 ∙ 7</a:t>
            </a:r>
            <a:r>
              <a:rPr lang="sl-SI" dirty="0" smtClean="0"/>
              <a:t>	777 + 1 = 778</a:t>
            </a:r>
          </a:p>
          <a:p>
            <a:pPr marL="68580" indent="0">
              <a:buNone/>
            </a:pPr>
            <a:r>
              <a:rPr lang="sl-SI" dirty="0" smtClean="0"/>
              <a:t>0 7			    	    7 7 7</a:t>
            </a:r>
          </a:p>
          <a:p>
            <a:pPr marL="68580" indent="0">
              <a:buNone/>
            </a:pPr>
            <a:r>
              <a:rPr lang="sl-SI" dirty="0" smtClean="0"/>
              <a:t>   0 8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6 3 5  : 3 = 2 1 1		</a:t>
            </a:r>
            <a:r>
              <a:rPr lang="sl-SI" b="1" dirty="0" smtClean="0"/>
              <a:t>P: </a:t>
            </a:r>
            <a:r>
              <a:rPr lang="sl-SI" u="sng" dirty="0" smtClean="0"/>
              <a:t>2 1 1∙ </a:t>
            </a:r>
            <a:r>
              <a:rPr lang="sl-SI" u="sng" dirty="0"/>
              <a:t>3</a:t>
            </a:r>
            <a:r>
              <a:rPr lang="sl-SI" dirty="0" smtClean="0"/>
              <a:t>	633 + 2 = 635</a:t>
            </a:r>
          </a:p>
          <a:p>
            <a:pPr marL="68580" indent="0">
              <a:buNone/>
            </a:pPr>
            <a:r>
              <a:rPr lang="sl-SI" dirty="0" smtClean="0"/>
              <a:t>0 3			                 6 3 3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0 5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 2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9 3 3  : 3 = 3 1 1		</a:t>
            </a:r>
            <a:r>
              <a:rPr lang="sl-SI" b="1" dirty="0" smtClean="0"/>
              <a:t>P:</a:t>
            </a:r>
            <a:r>
              <a:rPr lang="sl-SI" dirty="0" smtClean="0"/>
              <a:t> </a:t>
            </a:r>
            <a:r>
              <a:rPr lang="sl-SI" u="sng" dirty="0"/>
              <a:t>3</a:t>
            </a:r>
            <a:r>
              <a:rPr lang="sl-SI" u="sng" dirty="0" smtClean="0"/>
              <a:t> 1 1 ∙ 4</a:t>
            </a:r>
            <a:r>
              <a:rPr lang="sl-SI" dirty="0" smtClean="0"/>
              <a:t>	</a:t>
            </a:r>
          </a:p>
          <a:p>
            <a:pPr marL="68580" indent="0">
              <a:buNone/>
            </a:pPr>
            <a:r>
              <a:rPr lang="sl-SI" dirty="0" smtClean="0"/>
              <a:t>0 3			 	    9 3 3</a:t>
            </a:r>
          </a:p>
          <a:p>
            <a:pPr marL="68580" indent="0">
              <a:buNone/>
            </a:pPr>
            <a:r>
              <a:rPr lang="sl-SI" dirty="0" smtClean="0"/>
              <a:t>   0 </a:t>
            </a:r>
            <a:r>
              <a:rPr lang="sl-SI" dirty="0"/>
              <a:t>3</a:t>
            </a:r>
            <a:endParaRPr lang="sl-SI" dirty="0" smtClean="0"/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548" y="764704"/>
            <a:ext cx="8280920" cy="973912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b="1" dirty="0" smtClean="0">
                <a:solidFill>
                  <a:schemeClr val="tx1"/>
                </a:solidFill>
              </a:rPr>
              <a:t>DZ</a:t>
            </a:r>
            <a:r>
              <a:rPr lang="sl-SI" sz="2700" b="1" dirty="0">
                <a:solidFill>
                  <a:schemeClr val="tx1"/>
                </a:solidFill>
              </a:rPr>
              <a:t>. STR. </a:t>
            </a:r>
            <a:r>
              <a:rPr lang="sl-SI" sz="2700" b="1" dirty="0" smtClean="0">
                <a:solidFill>
                  <a:schemeClr val="tx1"/>
                </a:solidFill>
              </a:rPr>
              <a:t>81, </a:t>
            </a:r>
            <a:r>
              <a:rPr lang="sl-SI" sz="2700" b="1" dirty="0">
                <a:solidFill>
                  <a:schemeClr val="tx1"/>
                </a:solidFill>
              </a:rPr>
              <a:t>naloga 4</a:t>
            </a:r>
            <a:r>
              <a:rPr lang="sl-SI" sz="2700" b="1" dirty="0" smtClean="0">
                <a:solidFill>
                  <a:schemeClr val="tx1"/>
                </a:solidFill>
              </a:rPr>
              <a:t>, </a:t>
            </a:r>
            <a:r>
              <a:rPr lang="sl-SI" sz="2700" b="1" dirty="0">
                <a:solidFill>
                  <a:srgbClr val="C00000"/>
                </a:solidFill>
              </a:rPr>
              <a:t>4</a:t>
            </a:r>
            <a:r>
              <a:rPr lang="sl-SI" sz="2700" b="1" dirty="0" smtClean="0">
                <a:solidFill>
                  <a:srgbClr val="C00000"/>
                </a:solidFill>
              </a:rPr>
              <a:t>. stolpec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542285" y="1765607"/>
            <a:ext cx="8134170" cy="4756502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sl-SI" dirty="0" smtClean="0"/>
              <a:t>5 5 2 : 5 = 1 1 0		</a:t>
            </a:r>
            <a:r>
              <a:rPr lang="sl-SI" b="1" dirty="0" smtClean="0"/>
              <a:t>P: </a:t>
            </a:r>
            <a:r>
              <a:rPr lang="sl-SI" u="sng" dirty="0" smtClean="0"/>
              <a:t>1 1 0 ∙ 5</a:t>
            </a:r>
            <a:r>
              <a:rPr lang="sl-SI" dirty="0" smtClean="0"/>
              <a:t>	550 + 2 = 552</a:t>
            </a:r>
          </a:p>
          <a:p>
            <a:pPr marL="68580" indent="0">
              <a:buNone/>
            </a:pPr>
            <a:r>
              <a:rPr lang="sl-SI" dirty="0" smtClean="0"/>
              <a:t>0 5			  	    5 5 0</a:t>
            </a:r>
          </a:p>
          <a:p>
            <a:pPr marL="68580" indent="0">
              <a:buNone/>
            </a:pPr>
            <a:r>
              <a:rPr lang="sl-SI" dirty="0" smtClean="0"/>
              <a:t>   0 2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2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8 4 1 : 4 = 2 1 0		</a:t>
            </a:r>
            <a:r>
              <a:rPr lang="sl-SI" b="1" dirty="0" smtClean="0"/>
              <a:t>P: </a:t>
            </a:r>
            <a:r>
              <a:rPr lang="sl-SI" u="sng" dirty="0" smtClean="0"/>
              <a:t>2 1 0 ∙ 4</a:t>
            </a:r>
            <a:r>
              <a:rPr lang="sl-SI" dirty="0" smtClean="0"/>
              <a:t>	840 + 1 = 841 </a:t>
            </a:r>
          </a:p>
          <a:p>
            <a:pPr marL="68580" indent="0">
              <a:buNone/>
            </a:pPr>
            <a:r>
              <a:rPr lang="sl-SI" dirty="0" smtClean="0"/>
              <a:t>0 4			     	    8 4 0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0 1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6 8 5 : 2 = 3 4 2		</a:t>
            </a:r>
            <a:r>
              <a:rPr lang="sl-SI" b="1" dirty="0" smtClean="0"/>
              <a:t>P:</a:t>
            </a:r>
            <a:r>
              <a:rPr lang="sl-SI" dirty="0" smtClean="0"/>
              <a:t> </a:t>
            </a:r>
            <a:r>
              <a:rPr lang="sl-SI" u="sng" dirty="0" smtClean="0"/>
              <a:t>3 4 2 ∙ 2</a:t>
            </a:r>
            <a:r>
              <a:rPr lang="sl-SI" dirty="0" smtClean="0"/>
              <a:t>	684 + 1 = 685</a:t>
            </a:r>
          </a:p>
          <a:p>
            <a:pPr marL="68580" indent="0">
              <a:buNone/>
            </a:pPr>
            <a:r>
              <a:rPr lang="sl-SI" dirty="0" smtClean="0"/>
              <a:t>0 8				    6 8 4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0 5			   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572" y="638613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Zdaj pa poskusi sam/-a izračunati: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123331"/>
            <a:ext cx="7704856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DZ, STR. 81, naloge 5, 6 in 7. </a:t>
            </a:r>
          </a:p>
          <a:p>
            <a:pPr marL="68580" indent="0">
              <a:buNone/>
            </a:pPr>
            <a:r>
              <a:rPr lang="sl-SI" b="1" dirty="0" smtClean="0"/>
              <a:t>RAČUNE IN ODGVORE NAPIŠI V ZVEZEK. </a:t>
            </a:r>
          </a:p>
          <a:p>
            <a:pPr marL="68580" indent="0">
              <a:buNone/>
            </a:pPr>
            <a:r>
              <a:rPr lang="sl-SI" b="1" dirty="0" smtClean="0"/>
              <a:t>NAREDI TUDI PREIZKUSE.</a:t>
            </a: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-69273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solidFill>
                  <a:schemeClr val="bg1"/>
                </a:solidFill>
              </a:rPr>
              <a:t>DELOVNI ZVEZEK </a:t>
            </a:r>
          </a:p>
          <a:p>
            <a:pPr algn="ctr"/>
            <a:r>
              <a:rPr lang="sl-SI" sz="2000" dirty="0" smtClean="0">
                <a:solidFill>
                  <a:schemeClr val="bg1"/>
                </a:solidFill>
              </a:rPr>
              <a:t>IN ZVEZEK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3140968"/>
            <a:ext cx="786562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2285" y="612500"/>
            <a:ext cx="8280920" cy="973912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200" b="1" dirty="0" smtClean="0">
                <a:solidFill>
                  <a:schemeClr val="tx1"/>
                </a:solidFill>
              </a:rPr>
              <a:t>DZ</a:t>
            </a:r>
            <a:r>
              <a:rPr lang="sl-SI" sz="2200" b="1" dirty="0">
                <a:solidFill>
                  <a:schemeClr val="tx1"/>
                </a:solidFill>
              </a:rPr>
              <a:t>. STR. </a:t>
            </a:r>
            <a:r>
              <a:rPr lang="sl-SI" sz="2200" b="1" dirty="0" smtClean="0">
                <a:solidFill>
                  <a:schemeClr val="tx1"/>
                </a:solidFill>
              </a:rPr>
              <a:t>81, </a:t>
            </a:r>
            <a:r>
              <a:rPr lang="sl-SI" sz="2200" b="1" dirty="0">
                <a:solidFill>
                  <a:schemeClr val="tx1"/>
                </a:solidFill>
              </a:rPr>
              <a:t>naloga </a:t>
            </a:r>
            <a:r>
              <a:rPr lang="sl-SI" sz="2200" b="1" dirty="0" smtClean="0">
                <a:solidFill>
                  <a:schemeClr val="tx1"/>
                </a:solidFill>
              </a:rPr>
              <a:t>5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516687" y="1537048"/>
            <a:ext cx="2877586" cy="230425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000" dirty="0" smtClean="0"/>
              <a:t>Račun:	</a:t>
            </a:r>
            <a:endParaRPr lang="sl-SI" sz="2000" dirty="0"/>
          </a:p>
          <a:p>
            <a:pPr marL="68580" indent="0">
              <a:buNone/>
            </a:pPr>
            <a:endParaRPr lang="sl-SI" sz="1100" dirty="0" smtClean="0"/>
          </a:p>
          <a:p>
            <a:pPr marL="68580" indent="0">
              <a:buNone/>
            </a:pPr>
            <a:r>
              <a:rPr lang="sl-SI" sz="2000" dirty="0" smtClean="0"/>
              <a:t>4 8 4 : 4 = 1 2 1</a:t>
            </a:r>
          </a:p>
          <a:p>
            <a:pPr marL="68580" indent="0">
              <a:buNone/>
            </a:pPr>
            <a:r>
              <a:rPr lang="sl-SI" sz="2000" dirty="0" smtClean="0"/>
              <a:t>0 8 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0 4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0 ost. </a:t>
            </a:r>
          </a:p>
          <a:p>
            <a:pPr marL="68580" indent="0">
              <a:buNone/>
            </a:pPr>
            <a:endParaRPr lang="sl-SI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889048" y="4181223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Preizkus:</a:t>
            </a:r>
          </a:p>
          <a:p>
            <a:endParaRPr lang="sl-SI" sz="2000" dirty="0"/>
          </a:p>
          <a:p>
            <a:r>
              <a:rPr lang="sl-SI" sz="2000" u="sng" dirty="0"/>
              <a:t>1</a:t>
            </a:r>
            <a:r>
              <a:rPr lang="sl-SI" sz="2000" u="sng" dirty="0" smtClean="0"/>
              <a:t> 1 2 ∙ </a:t>
            </a:r>
            <a:r>
              <a:rPr lang="sl-SI" sz="2000" u="sng" dirty="0"/>
              <a:t>3</a:t>
            </a:r>
            <a:endParaRPr lang="sl-SI" sz="2000" u="sng" dirty="0" smtClean="0"/>
          </a:p>
          <a:p>
            <a:r>
              <a:rPr lang="sl-SI" sz="2000" dirty="0"/>
              <a:t>3</a:t>
            </a:r>
            <a:r>
              <a:rPr lang="sl-SI" sz="2000" dirty="0" smtClean="0"/>
              <a:t> 3 6</a:t>
            </a:r>
            <a:endParaRPr lang="en-US" sz="20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355976" y="1537048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/>
              <a:t>Odgovor:</a:t>
            </a:r>
          </a:p>
          <a:p>
            <a:pPr algn="ctr"/>
            <a:endParaRPr lang="sl-SI" sz="2000" dirty="0" smtClean="0"/>
          </a:p>
          <a:p>
            <a:pPr algn="ctr"/>
            <a:r>
              <a:rPr lang="sl-SI" sz="2000" dirty="0" smtClean="0"/>
              <a:t>V vsakem albumu ima 121 znamk. </a:t>
            </a:r>
            <a:endParaRPr lang="en-US" sz="2000" dirty="0"/>
          </a:p>
        </p:txBody>
      </p:sp>
      <p:sp>
        <p:nvSpPr>
          <p:cNvPr id="6" name="Pravokotnik 5"/>
          <p:cNvSpPr/>
          <p:nvPr/>
        </p:nvSpPr>
        <p:spPr>
          <a:xfrm>
            <a:off x="568027" y="3743078"/>
            <a:ext cx="2707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smtClean="0">
                <a:solidFill>
                  <a:schemeClr val="tx1"/>
                </a:solidFill>
              </a:rPr>
              <a:t>DZ. STR. 81, naloga 6</a:t>
            </a:r>
            <a:endParaRPr lang="en-US" sz="2000" dirty="0"/>
          </a:p>
        </p:txBody>
      </p:sp>
      <p:sp>
        <p:nvSpPr>
          <p:cNvPr id="10" name="Ograda vsebine 8"/>
          <p:cNvSpPr txBox="1">
            <a:spLocks/>
          </p:cNvSpPr>
          <p:nvPr/>
        </p:nvSpPr>
        <p:spPr>
          <a:xfrm>
            <a:off x="520974" y="4184412"/>
            <a:ext cx="287758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Račun:	</a:t>
            </a:r>
          </a:p>
          <a:p>
            <a:pPr marL="68580" indent="0">
              <a:buFont typeface="Wingdings 2" pitchFamily="18" charset="2"/>
              <a:buNone/>
            </a:pPr>
            <a:endParaRPr lang="sl-SI" sz="1100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dirty="0"/>
              <a:t>3</a:t>
            </a:r>
            <a:r>
              <a:rPr lang="sl-SI" sz="2000" dirty="0" smtClean="0"/>
              <a:t> 3 6 : 3 = 1 1 2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0 3 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   0 6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      0 ost. </a:t>
            </a:r>
          </a:p>
          <a:p>
            <a:pPr marL="68580" indent="0">
              <a:buFont typeface="Wingdings 2" pitchFamily="18" charset="2"/>
              <a:buNone/>
            </a:pPr>
            <a:endParaRPr lang="sl-SI" dirty="0" smtClean="0"/>
          </a:p>
        </p:txBody>
      </p:sp>
      <p:sp>
        <p:nvSpPr>
          <p:cNvPr id="11" name="PoljeZBesedilom 10"/>
          <p:cNvSpPr txBox="1"/>
          <p:nvPr/>
        </p:nvSpPr>
        <p:spPr>
          <a:xfrm>
            <a:off x="2862270" y="1537048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Preizkus:</a:t>
            </a:r>
          </a:p>
          <a:p>
            <a:endParaRPr lang="sl-SI" sz="2000" dirty="0"/>
          </a:p>
          <a:p>
            <a:r>
              <a:rPr lang="sl-SI" sz="2000" u="sng" dirty="0" smtClean="0"/>
              <a:t>1 2 1 ∙ 4</a:t>
            </a:r>
          </a:p>
          <a:p>
            <a:r>
              <a:rPr lang="sl-SI" sz="2000" dirty="0" smtClean="0"/>
              <a:t>4 8 4</a:t>
            </a:r>
            <a:endParaRPr lang="en-US" sz="20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4355976" y="4581128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/>
              <a:t>Odgovor:</a:t>
            </a:r>
          </a:p>
          <a:p>
            <a:pPr algn="ctr"/>
            <a:endParaRPr lang="sl-SI" sz="2000" dirty="0" smtClean="0"/>
          </a:p>
          <a:p>
            <a:pPr algn="ctr"/>
            <a:r>
              <a:rPr lang="sl-SI" sz="2000" dirty="0" smtClean="0"/>
              <a:t>V vsak zvezek bo nalepila 112 slik.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76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7" grpId="0"/>
      <p:bldP spid="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94556" y="404664"/>
            <a:ext cx="2707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smtClean="0">
                <a:solidFill>
                  <a:schemeClr val="tx1"/>
                </a:solidFill>
              </a:rPr>
              <a:t>DZ. STR. 81, naloga 6</a:t>
            </a:r>
            <a:endParaRPr lang="en-US" sz="2000" dirty="0"/>
          </a:p>
        </p:txBody>
      </p:sp>
      <p:sp>
        <p:nvSpPr>
          <p:cNvPr id="5" name="Ograda vsebine 8"/>
          <p:cNvSpPr txBox="1">
            <a:spLocks/>
          </p:cNvSpPr>
          <p:nvPr/>
        </p:nvSpPr>
        <p:spPr>
          <a:xfrm>
            <a:off x="631192" y="1049989"/>
            <a:ext cx="287758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Račun:	</a:t>
            </a:r>
          </a:p>
          <a:p>
            <a:pPr marL="68580" indent="0">
              <a:buFont typeface="Wingdings 2" pitchFamily="18" charset="2"/>
              <a:buNone/>
            </a:pPr>
            <a:endParaRPr lang="sl-SI" sz="1100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3 6 3 : 3 = 1 2 1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0 6 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   0 3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      0 ost. </a:t>
            </a:r>
          </a:p>
          <a:p>
            <a:pPr marL="68580" indent="0">
              <a:buFont typeface="Wingdings 2" pitchFamily="18" charset="2"/>
              <a:buNone/>
            </a:pPr>
            <a:endParaRPr lang="sl-SI" dirty="0" smtClean="0"/>
          </a:p>
        </p:txBody>
      </p:sp>
      <p:sp>
        <p:nvSpPr>
          <p:cNvPr id="6" name="PoljeZBesedilom 5"/>
          <p:cNvSpPr txBox="1"/>
          <p:nvPr/>
        </p:nvSpPr>
        <p:spPr>
          <a:xfrm>
            <a:off x="3357679" y="1034542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Preizkus:</a:t>
            </a:r>
          </a:p>
          <a:p>
            <a:endParaRPr lang="sl-SI" sz="2000" dirty="0"/>
          </a:p>
          <a:p>
            <a:r>
              <a:rPr lang="sl-SI" sz="2000" u="sng" dirty="0" smtClean="0"/>
              <a:t>1 2 1 ∙ 3</a:t>
            </a:r>
          </a:p>
          <a:p>
            <a:r>
              <a:rPr lang="sl-SI" sz="2000" dirty="0" smtClean="0"/>
              <a:t>3 6 3</a:t>
            </a:r>
            <a:endParaRPr lang="en-US" sz="20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66225" y="3154190"/>
            <a:ext cx="7973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Odgovor: Vsak  je dobil 121 </a:t>
            </a:r>
            <a:r>
              <a:rPr lang="sl-SI" sz="2000" b="1" dirty="0" smtClean="0">
                <a:solidFill>
                  <a:srgbClr val="C00000"/>
                </a:solidFill>
              </a:rPr>
              <a:t>kovancev.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Ograda vsebine 8"/>
          <p:cNvSpPr txBox="1">
            <a:spLocks/>
          </p:cNvSpPr>
          <p:nvPr/>
        </p:nvSpPr>
        <p:spPr>
          <a:xfrm>
            <a:off x="783592" y="3789040"/>
            <a:ext cx="287758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Račun:	</a:t>
            </a:r>
          </a:p>
          <a:p>
            <a:pPr marL="68580" indent="0">
              <a:buFont typeface="Wingdings 2" pitchFamily="18" charset="2"/>
              <a:buNone/>
            </a:pPr>
            <a:endParaRPr lang="sl-SI" sz="1100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u="sng" dirty="0" smtClean="0"/>
              <a:t>1 2 1 ∙ 2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2 4 2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624689" y="5589240"/>
            <a:ext cx="7973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Odgovor: Vsak  je dobil 242 </a:t>
            </a:r>
            <a:r>
              <a:rPr lang="sl-SI" sz="2000" b="1" dirty="0" smtClean="0">
                <a:solidFill>
                  <a:srgbClr val="C00000"/>
                </a:solidFill>
              </a:rPr>
              <a:t>evrov.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1340768"/>
            <a:ext cx="6777317" cy="2401492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Odpri delovni zvezek na strani 82, 82 in reši naloge. Bodi pozoren/-na </a:t>
            </a:r>
            <a:r>
              <a:rPr lang="sl-SI" dirty="0" err="1" smtClean="0"/>
              <a:t>na</a:t>
            </a:r>
            <a:r>
              <a:rPr lang="sl-SI" dirty="0" smtClean="0"/>
              <a:t>:</a:t>
            </a:r>
          </a:p>
          <a:p>
            <a:r>
              <a:rPr lang="sl-SI" sz="2000" dirty="0"/>
              <a:t>p</a:t>
            </a:r>
            <a:r>
              <a:rPr lang="sl-SI" sz="2000" dirty="0" smtClean="0"/>
              <a:t>odpisovanje,</a:t>
            </a:r>
          </a:p>
          <a:p>
            <a:r>
              <a:rPr lang="sl-SI" sz="2000" dirty="0" smtClean="0"/>
              <a:t>zapis okrajšave ost. </a:t>
            </a:r>
          </a:p>
          <a:p>
            <a:r>
              <a:rPr lang="sl-SI" sz="2000" dirty="0"/>
              <a:t>d</a:t>
            </a:r>
            <a:r>
              <a:rPr lang="sl-SI" sz="2000" dirty="0" smtClean="0"/>
              <a:t>a ostanek ni večji kot delitelj</a:t>
            </a:r>
          </a:p>
          <a:p>
            <a:r>
              <a:rPr lang="sl-SI" sz="2000" dirty="0"/>
              <a:t>d</a:t>
            </a:r>
            <a:r>
              <a:rPr lang="sl-SI" sz="2000" dirty="0" smtClean="0"/>
              <a:t>a narediš preizkus.</a:t>
            </a:r>
          </a:p>
          <a:p>
            <a:endParaRPr lang="sl-SI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DELOVNI ZVEZEK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2.Oa.2 I Can Use Mental Strategies To Fluently Add And Subtrac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2857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DZ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060848"/>
            <a:ext cx="3391914" cy="300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999832" y="1212557"/>
            <a:ext cx="1401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Rešitve:</a:t>
            </a:r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DZ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</a:rPr>
              <a:t>, STR. 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82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5482" y="2204864"/>
            <a:ext cx="4517927" cy="255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otnik 8"/>
          <p:cNvSpPr/>
          <p:nvPr/>
        </p:nvSpPr>
        <p:spPr>
          <a:xfrm>
            <a:off x="5489541" y="1231885"/>
            <a:ext cx="1401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Rešitve:</a:t>
            </a:r>
          </a:p>
          <a:p>
            <a:pPr marL="68580" indent="0">
              <a:buNone/>
            </a:pP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DZ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</a:rPr>
              <a:t>, STR. </a:t>
            </a:r>
            <a:r>
              <a:rPr lang="sl-SI" dirty="0" smtClean="0">
                <a:solidFill>
                  <a:schemeClr val="bg2">
                    <a:lumMod val="50000"/>
                  </a:schemeClr>
                </a:solidFill>
              </a:rPr>
              <a:t>83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027664"/>
            <a:ext cx="80648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VAJA DELA MOJSTRA</a:t>
            </a:r>
            <a:br>
              <a:rPr lang="sl-SI" dirty="0" smtClean="0"/>
            </a:br>
            <a:r>
              <a:rPr lang="sl-SI" sz="27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Če želiš</a:t>
            </a:r>
            <a:r>
              <a:rPr lang="sl-SI" sz="2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lahko za vajo rešiš še nekaj primerov. </a:t>
            </a:r>
            <a:br>
              <a:rPr lang="sl-SI" sz="2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l-SI" sz="2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Seveda naredi tudi preizkuse.  </a:t>
            </a:r>
            <a:endParaRPr 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045000"/>
          </a:xfrm>
        </p:spPr>
        <p:txBody>
          <a:bodyPr>
            <a:normAutofit/>
          </a:bodyPr>
          <a:lstStyle/>
          <a:p>
            <a:r>
              <a:rPr lang="sl-SI" dirty="0" smtClean="0"/>
              <a:t>634 : 3 =</a:t>
            </a:r>
          </a:p>
          <a:p>
            <a:r>
              <a:rPr lang="sl-SI" dirty="0" smtClean="0"/>
              <a:t>998 : 9 =</a:t>
            </a:r>
          </a:p>
          <a:p>
            <a:r>
              <a:rPr lang="sl-SI" dirty="0" smtClean="0"/>
              <a:t>620 : 2 =</a:t>
            </a:r>
          </a:p>
          <a:p>
            <a:r>
              <a:rPr lang="sl-SI" dirty="0" smtClean="0"/>
              <a:t>486 : 4 =</a:t>
            </a:r>
          </a:p>
          <a:p>
            <a:r>
              <a:rPr lang="sl-SI" dirty="0"/>
              <a:t>8</a:t>
            </a:r>
            <a:r>
              <a:rPr lang="sl-SI" dirty="0" smtClean="0"/>
              <a:t>86 : 8 =</a:t>
            </a:r>
          </a:p>
          <a:p>
            <a:r>
              <a:rPr lang="sl-SI" dirty="0" smtClean="0"/>
              <a:t>968 : 3 =</a:t>
            </a:r>
          </a:p>
          <a:p>
            <a:r>
              <a:rPr lang="sl-SI" dirty="0" smtClean="0"/>
              <a:t>849 : 2 =</a:t>
            </a:r>
          </a:p>
          <a:p>
            <a:r>
              <a:rPr lang="sl-SI" dirty="0" smtClean="0"/>
              <a:t>609 : 6 =</a:t>
            </a:r>
          </a:p>
          <a:p>
            <a:r>
              <a:rPr lang="sl-SI" dirty="0" smtClean="0"/>
              <a:t>869 : 2 =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  <p:pic>
        <p:nvPicPr>
          <p:cNvPr id="10242" name="Picture 2" descr="Play To Practise Your Times Table From 1 12 And Have Clipart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25" y="2348880"/>
            <a:ext cx="35805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actice makes perfect Stock Photo Images. 352 Practice makes 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3" y="4797152"/>
            <a:ext cx="2676525" cy="1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027664"/>
            <a:ext cx="8064896" cy="1143000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VAJA DELA MOJSTRA</a:t>
            </a:r>
            <a:br>
              <a:rPr lang="sl-SI" dirty="0" smtClean="0"/>
            </a:br>
            <a:r>
              <a:rPr lang="sl-SI" sz="27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REŠITVE</a:t>
            </a:r>
            <a:endParaRPr 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045000"/>
          </a:xfrm>
        </p:spPr>
        <p:txBody>
          <a:bodyPr>
            <a:normAutofit/>
          </a:bodyPr>
          <a:lstStyle/>
          <a:p>
            <a:r>
              <a:rPr lang="sl-SI" dirty="0" smtClean="0"/>
              <a:t>634 : 3 = 211, ost. 1</a:t>
            </a:r>
          </a:p>
          <a:p>
            <a:r>
              <a:rPr lang="sl-SI" dirty="0" smtClean="0"/>
              <a:t>998 : 9 = 110, ost. 8</a:t>
            </a:r>
          </a:p>
          <a:p>
            <a:r>
              <a:rPr lang="sl-SI" dirty="0" smtClean="0"/>
              <a:t>620 : 2 = 310, ost. 0</a:t>
            </a:r>
          </a:p>
          <a:p>
            <a:r>
              <a:rPr lang="sl-SI" dirty="0" smtClean="0"/>
              <a:t>486 : 4 = 121, ost. 2</a:t>
            </a:r>
          </a:p>
          <a:p>
            <a:r>
              <a:rPr lang="sl-SI" dirty="0"/>
              <a:t>8</a:t>
            </a:r>
            <a:r>
              <a:rPr lang="sl-SI" dirty="0" smtClean="0"/>
              <a:t>86 : 8 = 110, ost. 6</a:t>
            </a:r>
          </a:p>
          <a:p>
            <a:r>
              <a:rPr lang="sl-SI" dirty="0" smtClean="0"/>
              <a:t>968 : 3 = 322, ost. 2</a:t>
            </a:r>
          </a:p>
          <a:p>
            <a:r>
              <a:rPr lang="sl-SI" dirty="0" smtClean="0"/>
              <a:t>849 : 2 = 424, ost. 1</a:t>
            </a:r>
          </a:p>
          <a:p>
            <a:r>
              <a:rPr lang="sl-SI" dirty="0" smtClean="0"/>
              <a:t>609 : 6 = 101, ost. 3</a:t>
            </a:r>
          </a:p>
          <a:p>
            <a:r>
              <a:rPr lang="sl-SI" dirty="0" smtClean="0"/>
              <a:t>869 : 2 = 434, ost. 1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  <p:pic>
        <p:nvPicPr>
          <p:cNvPr id="10242" name="Picture 2" descr="Play To Practise Your Times Table From 1 12 And Have Clipart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24" y="3501008"/>
            <a:ext cx="35805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836712"/>
            <a:ext cx="7776864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1800" dirty="0" smtClean="0">
                <a:solidFill>
                  <a:srgbClr val="C00000"/>
                </a:solidFill>
              </a:rPr>
              <a:t>REŠITVE PREJŠNJEGA TEDNA!</a:t>
            </a:r>
          </a:p>
          <a:p>
            <a:pPr marL="68580" indent="0">
              <a:buNone/>
            </a:pPr>
            <a:endParaRPr lang="sl-SI" sz="1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800" dirty="0" smtClean="0">
                <a:solidFill>
                  <a:srgbClr val="C00000"/>
                </a:solidFill>
              </a:rPr>
              <a:t>DZ, STR. 72, 73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DZ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" r="-756"/>
          <a:stretch/>
        </p:blipFill>
        <p:spPr bwMode="auto">
          <a:xfrm>
            <a:off x="3586572" y="2086043"/>
            <a:ext cx="51102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1916831"/>
            <a:ext cx="2808312" cy="45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9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572" y="638613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Zdaj pa poskusi sam/-a izračunati: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124744"/>
            <a:ext cx="7704856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DZ, STR. 80, naloga 1 in 2. </a:t>
            </a:r>
          </a:p>
          <a:p>
            <a:pPr marL="68580" indent="0">
              <a:buNone/>
            </a:pPr>
            <a:r>
              <a:rPr lang="sl-SI" b="1" dirty="0" smtClean="0"/>
              <a:t>RAČUNE PREPIŠI V ZVEZEK. NAREDI TUDI PREIZKUSE. </a:t>
            </a:r>
            <a:endParaRPr lang="sl-SI" b="1" dirty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-69273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solidFill>
                  <a:schemeClr val="bg1"/>
                </a:solidFill>
              </a:rPr>
              <a:t>DELOVNI ZVEZEK </a:t>
            </a:r>
          </a:p>
          <a:p>
            <a:pPr algn="ctr"/>
            <a:r>
              <a:rPr lang="sl-SI" sz="2000" dirty="0" smtClean="0">
                <a:solidFill>
                  <a:schemeClr val="bg1"/>
                </a:solidFill>
              </a:rPr>
              <a:t>IN ZVEZEK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2204864"/>
            <a:ext cx="5093774" cy="368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6102528" y="3140968"/>
            <a:ext cx="2876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sl-SI" sz="1400" b="1" dirty="0" smtClean="0">
                <a:solidFill>
                  <a:srgbClr val="C00000"/>
                </a:solidFill>
              </a:rPr>
              <a:t>OPOMNIK:</a:t>
            </a:r>
            <a:endParaRPr lang="sl-SI" sz="1400" b="1" dirty="0">
              <a:solidFill>
                <a:srgbClr val="C00000"/>
              </a:solidFill>
            </a:endParaRPr>
          </a:p>
          <a:p>
            <a:r>
              <a:rPr lang="sl-SI" sz="1400" b="1" dirty="0" smtClean="0"/>
              <a:t>- podpisovanje</a:t>
            </a:r>
            <a:r>
              <a:rPr lang="sl-SI" sz="1400" b="1" dirty="0"/>
              <a:t>,</a:t>
            </a:r>
          </a:p>
          <a:p>
            <a:r>
              <a:rPr lang="sl-SI" sz="1400" b="1" dirty="0" smtClean="0"/>
              <a:t>- zapis </a:t>
            </a:r>
            <a:r>
              <a:rPr lang="sl-SI" sz="1400" b="1" dirty="0"/>
              <a:t>okrajšave ost</a:t>
            </a:r>
            <a:r>
              <a:rPr lang="sl-SI" sz="1400" b="1" dirty="0" smtClean="0"/>
              <a:t>., </a:t>
            </a:r>
            <a:endParaRPr lang="sl-SI" sz="1400" b="1" dirty="0"/>
          </a:p>
          <a:p>
            <a:r>
              <a:rPr lang="sl-SI" sz="1400" b="1" dirty="0" smtClean="0"/>
              <a:t>- ostanek </a:t>
            </a:r>
            <a:r>
              <a:rPr lang="sl-SI" sz="1400" b="1" dirty="0"/>
              <a:t>ni večji kot </a:t>
            </a:r>
            <a:r>
              <a:rPr lang="sl-SI" sz="1400" b="1" dirty="0" smtClean="0"/>
              <a:t>delitelj, </a:t>
            </a:r>
            <a:endParaRPr lang="sl-SI" sz="1400" b="1" dirty="0"/>
          </a:p>
          <a:p>
            <a:r>
              <a:rPr lang="sl-SI" sz="1400" b="1" dirty="0" smtClean="0"/>
              <a:t>- preizkus</a:t>
            </a:r>
            <a:r>
              <a:rPr lang="sl-SI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81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DZ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620904"/>
            <a:ext cx="3517211" cy="260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39552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sl-SI" dirty="0">
                <a:solidFill>
                  <a:srgbClr val="C00000"/>
                </a:solidFill>
              </a:rPr>
              <a:t>REŠITVE PREJŠNJEGA TEDNA!</a:t>
            </a:r>
          </a:p>
          <a:p>
            <a:pPr marL="68580" indent="0">
              <a:buNone/>
            </a:pPr>
            <a:endParaRPr lang="sl-SI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dirty="0">
                <a:solidFill>
                  <a:srgbClr val="C00000"/>
                </a:solidFill>
              </a:rPr>
              <a:t>DZ, STR. </a:t>
            </a:r>
            <a:r>
              <a:rPr lang="sl-SI" dirty="0" smtClean="0">
                <a:solidFill>
                  <a:srgbClr val="C00000"/>
                </a:solidFill>
              </a:rPr>
              <a:t>74, 75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8225" y="1628800"/>
            <a:ext cx="528291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1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DZ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7466"/>
            <a:ext cx="8054691" cy="49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39552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sl-SI" dirty="0">
                <a:solidFill>
                  <a:srgbClr val="C00000"/>
                </a:solidFill>
              </a:rPr>
              <a:t>REŠITVE PREJŠNJEGA TEDNA!</a:t>
            </a:r>
          </a:p>
          <a:p>
            <a:pPr marL="68580" indent="0">
              <a:buNone/>
            </a:pPr>
            <a:endParaRPr lang="sl-SI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DZ, STR. 76, 77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4150348" y="1030670"/>
            <a:ext cx="178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DZ, STR. 78, 79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Povzeto po: </a:t>
            </a:r>
            <a:endParaRPr lang="en-US" sz="28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1600" dirty="0">
                <a:hlinkClick r:id="rId2"/>
              </a:rPr>
              <a:t>https://</a:t>
            </a:r>
            <a:r>
              <a:rPr lang="sl-SI" sz="1600" dirty="0" smtClean="0">
                <a:hlinkClick r:id="rId2"/>
              </a:rPr>
              <a:t>www.youtube.com/watch?v=dO20Z35bgs4</a:t>
            </a:r>
            <a:endParaRPr lang="sl-SI" sz="1600" dirty="0" smtClean="0">
              <a:hlinkClick r:id="rId3"/>
            </a:endParaRPr>
          </a:p>
          <a:p>
            <a:r>
              <a:rPr lang="sl-SI" sz="1600" dirty="0" smtClean="0">
                <a:hlinkClick r:id="rId3"/>
              </a:rPr>
              <a:t>https</a:t>
            </a:r>
            <a:r>
              <a:rPr lang="sl-SI" sz="1600" dirty="0">
                <a:hlinkClick r:id="rId3"/>
              </a:rPr>
              <a:t>://</a:t>
            </a:r>
            <a:r>
              <a:rPr lang="sl-SI" sz="1600" dirty="0" smtClean="0">
                <a:hlinkClick r:id="rId3"/>
              </a:rPr>
              <a:t>www.youtube.com/watch?v=zFPppA7g7kI</a:t>
            </a:r>
            <a:endParaRPr lang="sl-SI" sz="1600" dirty="0" smtClean="0"/>
          </a:p>
          <a:p>
            <a:r>
              <a:rPr lang="sl-SI" sz="1600" dirty="0" smtClean="0"/>
              <a:t>Radovednih 5 – matematika </a:t>
            </a:r>
          </a:p>
          <a:p>
            <a:r>
              <a:rPr lang="sl-SI" sz="1600" dirty="0" smtClean="0"/>
              <a:t>DZS – Svet matematičnih čudes</a:t>
            </a:r>
          </a:p>
          <a:p>
            <a:endParaRPr lang="sl-SI" dirty="0" smtClean="0"/>
          </a:p>
          <a:p>
            <a:endParaRPr lang="sl-S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7920880" cy="901904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b="1" dirty="0" smtClean="0">
                <a:solidFill>
                  <a:schemeClr val="tx1"/>
                </a:solidFill>
              </a:rPr>
              <a:t/>
            </a:r>
            <a:br>
              <a:rPr lang="sl-SI" sz="2700" b="1" dirty="0" smtClean="0">
                <a:solidFill>
                  <a:schemeClr val="tx1"/>
                </a:solidFill>
              </a:rPr>
            </a:br>
            <a:r>
              <a:rPr lang="sl-SI" sz="2700" b="1" dirty="0">
                <a:solidFill>
                  <a:schemeClr val="tx1"/>
                </a:solidFill>
              </a:rPr>
              <a:t>DZ. STR. 80, </a:t>
            </a:r>
            <a:r>
              <a:rPr lang="sl-SI" sz="2700" b="1" dirty="0">
                <a:solidFill>
                  <a:srgbClr val="C00000"/>
                </a:solidFill>
              </a:rPr>
              <a:t>naloga 1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63247" y="2348880"/>
            <a:ext cx="4248472" cy="349300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 smtClean="0"/>
              <a:t>86 : 2 = 43	     </a:t>
            </a:r>
            <a:r>
              <a:rPr lang="sl-SI" b="1" dirty="0" smtClean="0"/>
              <a:t>P: </a:t>
            </a:r>
            <a:r>
              <a:rPr lang="sl-SI" u="sng" dirty="0" smtClean="0"/>
              <a:t>43 ∙ 2</a:t>
            </a:r>
          </a:p>
          <a:p>
            <a:pPr marL="68580" indent="0">
              <a:buNone/>
            </a:pPr>
            <a:r>
              <a:rPr lang="sl-SI" dirty="0" smtClean="0"/>
              <a:t>06		       </a:t>
            </a:r>
            <a:r>
              <a:rPr lang="sl-SI" dirty="0" smtClean="0"/>
              <a:t>  86</a:t>
            </a:r>
            <a:r>
              <a:rPr lang="sl-SI" dirty="0" smtClean="0"/>
              <a:t>	</a:t>
            </a:r>
          </a:p>
          <a:p>
            <a:pPr marL="68580" indent="0">
              <a:buNone/>
            </a:pPr>
            <a:r>
              <a:rPr lang="sl-SI" dirty="0" smtClean="0"/>
              <a:t>  0 ost. 	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5 5 0 : 5 = 110   </a:t>
            </a:r>
            <a:r>
              <a:rPr lang="sl-SI" b="1" dirty="0" smtClean="0"/>
              <a:t>P: </a:t>
            </a:r>
            <a:r>
              <a:rPr lang="sl-SI" u="sng" dirty="0" smtClean="0"/>
              <a:t>110</a:t>
            </a:r>
            <a:r>
              <a:rPr lang="sl-SI" u="sng" dirty="0"/>
              <a:t> </a:t>
            </a:r>
            <a:r>
              <a:rPr lang="sl-SI" u="sng" dirty="0" smtClean="0"/>
              <a:t>∙ 5</a:t>
            </a:r>
          </a:p>
          <a:p>
            <a:pPr marL="68580" indent="0">
              <a:buNone/>
            </a:pPr>
            <a:r>
              <a:rPr lang="sl-SI" dirty="0" smtClean="0"/>
              <a:t>0 5		</a:t>
            </a:r>
            <a:r>
              <a:rPr lang="sl-SI" dirty="0"/>
              <a:t> </a:t>
            </a:r>
            <a:r>
              <a:rPr lang="sl-SI" dirty="0" smtClean="0"/>
              <a:t>        550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0 0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 	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6" name="Ograda vsebine 5"/>
          <p:cNvSpPr>
            <a:spLocks noGrp="1"/>
          </p:cNvSpPr>
          <p:nvPr>
            <p:ph sz="quarter" idx="14"/>
          </p:nvPr>
        </p:nvSpPr>
        <p:spPr>
          <a:xfrm>
            <a:off x="4788024" y="2348880"/>
            <a:ext cx="3960440" cy="349300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/>
              <a:t>44 : 4 = </a:t>
            </a:r>
            <a:r>
              <a:rPr lang="sl-SI" dirty="0" smtClean="0"/>
              <a:t>11	      </a:t>
            </a:r>
            <a:r>
              <a:rPr lang="sl-SI" b="1" dirty="0" smtClean="0"/>
              <a:t>P</a:t>
            </a:r>
            <a:r>
              <a:rPr lang="sl-SI" b="1" dirty="0"/>
              <a:t>: </a:t>
            </a:r>
            <a:r>
              <a:rPr lang="sl-SI" u="sng" dirty="0"/>
              <a:t>11 ∙ </a:t>
            </a:r>
            <a:r>
              <a:rPr lang="sl-SI" u="sng" dirty="0" smtClean="0"/>
              <a:t>4</a:t>
            </a:r>
          </a:p>
          <a:p>
            <a:pPr marL="68580" indent="0">
              <a:buNone/>
            </a:pPr>
            <a:r>
              <a:rPr lang="sl-SI" dirty="0" smtClean="0"/>
              <a:t>04		    </a:t>
            </a:r>
            <a:r>
              <a:rPr lang="sl-SI" dirty="0"/>
              <a:t> </a:t>
            </a:r>
            <a:r>
              <a:rPr lang="sl-SI" dirty="0" smtClean="0"/>
              <a:t>     44 </a:t>
            </a:r>
          </a:p>
          <a:p>
            <a:pPr marL="68580" indent="0">
              <a:buNone/>
            </a:pPr>
            <a:r>
              <a:rPr lang="sl-SI" dirty="0" smtClean="0"/>
              <a:t>  0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6 0 6 : 6 = 101     </a:t>
            </a:r>
            <a:r>
              <a:rPr lang="sl-SI" b="1" dirty="0" smtClean="0"/>
              <a:t>P: </a:t>
            </a:r>
            <a:r>
              <a:rPr lang="sl-SI" u="sng" dirty="0" smtClean="0"/>
              <a:t>101</a:t>
            </a:r>
            <a:r>
              <a:rPr lang="sl-SI" u="sng" dirty="0"/>
              <a:t> </a:t>
            </a:r>
            <a:r>
              <a:rPr lang="sl-SI" u="sng" dirty="0" smtClean="0"/>
              <a:t>∙ 6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0 0			 606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2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920880" cy="901904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b="1" dirty="0" smtClean="0">
                <a:solidFill>
                  <a:schemeClr val="tx1"/>
                </a:solidFill>
              </a:rPr>
              <a:t>DZ</a:t>
            </a:r>
            <a:r>
              <a:rPr lang="sl-SI" sz="2700" b="1" dirty="0">
                <a:solidFill>
                  <a:schemeClr val="tx1"/>
                </a:solidFill>
              </a:rPr>
              <a:t>. STR. 80, </a:t>
            </a:r>
            <a:r>
              <a:rPr lang="sl-SI" sz="2700" b="1" dirty="0">
                <a:solidFill>
                  <a:srgbClr val="C00000"/>
                </a:solidFill>
              </a:rPr>
              <a:t>naloga </a:t>
            </a:r>
            <a:r>
              <a:rPr lang="sl-SI" sz="2700" b="1" dirty="0" smtClean="0">
                <a:solidFill>
                  <a:srgbClr val="C00000"/>
                </a:solidFill>
              </a:rPr>
              <a:t>2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95536" y="1772816"/>
            <a:ext cx="4248472" cy="4968552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dirty="0" smtClean="0"/>
              <a:t>99 : </a:t>
            </a:r>
            <a:r>
              <a:rPr lang="sl-SI" dirty="0"/>
              <a:t>3</a:t>
            </a:r>
            <a:r>
              <a:rPr lang="sl-SI" dirty="0" smtClean="0"/>
              <a:t> = 33	     </a:t>
            </a:r>
            <a:r>
              <a:rPr lang="sl-SI" b="1" dirty="0" smtClean="0"/>
              <a:t>P: </a:t>
            </a:r>
            <a:r>
              <a:rPr lang="sl-SI" u="sng" dirty="0"/>
              <a:t>3</a:t>
            </a:r>
            <a:r>
              <a:rPr lang="sl-SI" u="sng" dirty="0" smtClean="0"/>
              <a:t>3 ∙ 3</a:t>
            </a:r>
          </a:p>
          <a:p>
            <a:pPr marL="68580" indent="0">
              <a:buNone/>
            </a:pPr>
            <a:r>
              <a:rPr lang="sl-SI" dirty="0" smtClean="0"/>
              <a:t>09		         99	</a:t>
            </a:r>
          </a:p>
          <a:p>
            <a:pPr marL="68580" indent="0">
              <a:buNone/>
            </a:pPr>
            <a:r>
              <a:rPr lang="sl-SI" dirty="0" smtClean="0"/>
              <a:t>  0 ost. 	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8 2 6 : 2 = 413   </a:t>
            </a:r>
            <a:r>
              <a:rPr lang="sl-SI" b="1" dirty="0" smtClean="0"/>
              <a:t>P: </a:t>
            </a:r>
            <a:r>
              <a:rPr lang="sl-SI" u="sng" dirty="0" smtClean="0"/>
              <a:t>413 ∙ 2</a:t>
            </a:r>
          </a:p>
          <a:p>
            <a:pPr marL="68580" indent="0">
              <a:buNone/>
            </a:pPr>
            <a:r>
              <a:rPr lang="sl-SI" dirty="0" smtClean="0"/>
              <a:t>0 2		</a:t>
            </a:r>
            <a:r>
              <a:rPr lang="sl-SI" dirty="0"/>
              <a:t> </a:t>
            </a:r>
            <a:r>
              <a:rPr lang="sl-SI" dirty="0" smtClean="0"/>
              <a:t>       </a:t>
            </a:r>
            <a:r>
              <a:rPr lang="sl-SI" dirty="0" smtClean="0"/>
              <a:t>826</a:t>
            </a:r>
            <a:endParaRPr lang="sl-SI" dirty="0" smtClean="0"/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0 6</a:t>
            </a:r>
          </a:p>
          <a:p>
            <a:pPr marL="68580" indent="0">
              <a:buNone/>
            </a:pPr>
            <a:r>
              <a:rPr lang="sl-SI" dirty="0" smtClean="0"/>
              <a:t>      0 ost. 	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448 : 4 = 112     </a:t>
            </a:r>
            <a:r>
              <a:rPr lang="sl-SI" b="1" dirty="0" smtClean="0"/>
              <a:t>P: </a:t>
            </a:r>
            <a:r>
              <a:rPr lang="sl-SI" u="sng" dirty="0" smtClean="0"/>
              <a:t>112</a:t>
            </a:r>
            <a:r>
              <a:rPr lang="sl-SI" u="sng" dirty="0"/>
              <a:t> </a:t>
            </a:r>
            <a:r>
              <a:rPr lang="sl-SI" u="sng" dirty="0" smtClean="0"/>
              <a:t>∙ 4</a:t>
            </a:r>
          </a:p>
          <a:p>
            <a:pPr marL="68580" indent="0">
              <a:buNone/>
            </a:pPr>
            <a:r>
              <a:rPr lang="sl-SI" dirty="0" smtClean="0"/>
              <a:t>04		        448</a:t>
            </a:r>
          </a:p>
          <a:p>
            <a:pPr marL="68580" indent="0">
              <a:buNone/>
            </a:pPr>
            <a:r>
              <a:rPr lang="sl-SI" dirty="0" smtClean="0"/>
              <a:t>  08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0 ost.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6" name="Ograda vsebine 5"/>
          <p:cNvSpPr>
            <a:spLocks noGrp="1"/>
          </p:cNvSpPr>
          <p:nvPr>
            <p:ph sz="quarter" idx="14"/>
          </p:nvPr>
        </p:nvSpPr>
        <p:spPr>
          <a:xfrm>
            <a:off x="4617748" y="1700808"/>
            <a:ext cx="3960440" cy="4968552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dirty="0" smtClean="0"/>
              <a:t>84 </a:t>
            </a:r>
            <a:r>
              <a:rPr lang="sl-SI" dirty="0"/>
              <a:t>: 4 = 2</a:t>
            </a:r>
            <a:r>
              <a:rPr lang="sl-SI" dirty="0" smtClean="0"/>
              <a:t>1	      </a:t>
            </a:r>
            <a:r>
              <a:rPr lang="sl-SI" b="1" dirty="0" smtClean="0"/>
              <a:t>P</a:t>
            </a:r>
            <a:r>
              <a:rPr lang="sl-SI" b="1" dirty="0"/>
              <a:t>: </a:t>
            </a:r>
            <a:r>
              <a:rPr lang="sl-SI" u="sng" dirty="0" smtClean="0"/>
              <a:t>21 ∙ 4</a:t>
            </a:r>
          </a:p>
          <a:p>
            <a:pPr marL="68580" indent="0">
              <a:buNone/>
            </a:pPr>
            <a:r>
              <a:rPr lang="sl-SI" dirty="0" smtClean="0"/>
              <a:t>04		    </a:t>
            </a:r>
            <a:r>
              <a:rPr lang="sl-SI" dirty="0"/>
              <a:t> </a:t>
            </a:r>
            <a:r>
              <a:rPr lang="sl-SI" dirty="0" smtClean="0"/>
              <a:t>     84 </a:t>
            </a:r>
          </a:p>
          <a:p>
            <a:pPr marL="68580" indent="0">
              <a:buNone/>
            </a:pPr>
            <a:r>
              <a:rPr lang="sl-SI" dirty="0" smtClean="0"/>
              <a:t>  0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2 4 0 : 2 = 120     </a:t>
            </a:r>
            <a:r>
              <a:rPr lang="sl-SI" b="1" dirty="0" smtClean="0"/>
              <a:t>P: </a:t>
            </a:r>
            <a:r>
              <a:rPr lang="sl-SI" u="sng" dirty="0" smtClean="0"/>
              <a:t>120 ∙ 2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0 4		</a:t>
            </a:r>
            <a:r>
              <a:rPr lang="sl-SI" dirty="0"/>
              <a:t> </a:t>
            </a:r>
            <a:r>
              <a:rPr lang="sl-SI" dirty="0" smtClean="0"/>
              <a:t>         </a:t>
            </a:r>
            <a:r>
              <a:rPr lang="sl-SI" dirty="0" smtClean="0"/>
              <a:t>240</a:t>
            </a:r>
            <a:endParaRPr lang="sl-SI" dirty="0" smtClean="0"/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0 0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7 7 0 : 7 =110      </a:t>
            </a:r>
            <a:r>
              <a:rPr lang="sl-SI" b="1" dirty="0" smtClean="0"/>
              <a:t>P:</a:t>
            </a:r>
            <a:r>
              <a:rPr lang="sl-SI" dirty="0" smtClean="0"/>
              <a:t> </a:t>
            </a:r>
            <a:r>
              <a:rPr lang="sl-SI" u="sng" dirty="0" smtClean="0"/>
              <a:t>110 </a:t>
            </a:r>
            <a:r>
              <a:rPr lang="sl-SI" u="sng" dirty="0"/>
              <a:t>∙ </a:t>
            </a:r>
            <a:r>
              <a:rPr lang="sl-SI" u="sng" dirty="0" smtClean="0"/>
              <a:t>7</a:t>
            </a:r>
          </a:p>
          <a:p>
            <a:pPr marL="68580" indent="0">
              <a:buNone/>
            </a:pPr>
            <a:r>
              <a:rPr lang="sl-SI" dirty="0" smtClean="0"/>
              <a:t>0 7		</a:t>
            </a:r>
            <a:r>
              <a:rPr lang="sl-SI" dirty="0"/>
              <a:t> </a:t>
            </a:r>
            <a:r>
              <a:rPr lang="sl-SI" dirty="0" smtClean="0"/>
              <a:t>         </a:t>
            </a:r>
            <a:r>
              <a:rPr lang="sl-SI" dirty="0" smtClean="0"/>
              <a:t>770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   0 0 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 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99592" y="620688"/>
            <a:ext cx="7024744" cy="6138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PISNO DELJENJE Z OSTANKOM</a:t>
            </a:r>
            <a:endParaRPr lang="en-US" dirty="0"/>
          </a:p>
        </p:txBody>
      </p:sp>
      <p:pic>
        <p:nvPicPr>
          <p:cNvPr id="8" name="y2matecom-Pisno-deljenje-z-osta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952" y="1673597"/>
            <a:ext cx="7461999" cy="4203675"/>
          </a:xfrm>
        </p:spPr>
      </p:pic>
      <p:sp>
        <p:nvSpPr>
          <p:cNvPr id="7" name="Ograda vsebine 2"/>
          <p:cNvSpPr txBox="1">
            <a:spLocks/>
          </p:cNvSpPr>
          <p:nvPr/>
        </p:nvSpPr>
        <p:spPr>
          <a:xfrm>
            <a:off x="587516" y="5877272"/>
            <a:ext cx="7848872" cy="819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Če posnetek ne deluje pravilno, si ga lahko ogledaš tudi tu: </a:t>
            </a:r>
            <a:endParaRPr lang="sl-SI" sz="1800" dirty="0"/>
          </a:p>
          <a:p>
            <a:pPr marL="68580" indent="0">
              <a:buNone/>
            </a:pPr>
            <a:r>
              <a:rPr lang="sl-SI" sz="1800" dirty="0" smtClean="0">
                <a:hlinkClick r:id="rId5"/>
              </a:rPr>
              <a:t>https</a:t>
            </a:r>
            <a:r>
              <a:rPr lang="sl-SI" sz="1800" dirty="0">
                <a:hlinkClick r:id="rId5"/>
              </a:rPr>
              <a:t>://</a:t>
            </a:r>
            <a:r>
              <a:rPr lang="sl-SI" sz="1800" dirty="0" smtClean="0">
                <a:hlinkClick r:id="rId5"/>
              </a:rPr>
              <a:t>www.youtube.com/watch?v=SsJF4hc3rNU&amp;t=3s</a:t>
            </a:r>
            <a:endParaRPr lang="sl-SI" sz="1800" dirty="0" smtClean="0"/>
          </a:p>
          <a:p>
            <a:pPr marL="68580" indent="0">
              <a:buNone/>
            </a:pPr>
            <a:endParaRPr lang="sl-SI" sz="1800" dirty="0" smtClean="0"/>
          </a:p>
        </p:txBody>
      </p:sp>
      <p:sp>
        <p:nvSpPr>
          <p:cNvPr id="9" name="Pravokotnik 8"/>
          <p:cNvSpPr/>
          <p:nvPr/>
        </p:nvSpPr>
        <p:spPr>
          <a:xfrm>
            <a:off x="890223" y="1196752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(klikni na posnetek).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4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38474" y="908720"/>
            <a:ext cx="7024744" cy="61387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C00000"/>
                </a:solidFill>
              </a:rPr>
              <a:t>PISNO DELJENJE Z OSTANKOM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600" y="1700808"/>
            <a:ext cx="7416940" cy="468052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4 2 7 : 2 = 2 1 3		</a:t>
            </a:r>
            <a:r>
              <a:rPr lang="sl-SI" b="1" dirty="0" smtClean="0"/>
              <a:t>P: </a:t>
            </a:r>
            <a:r>
              <a:rPr lang="sl-SI" u="sng" dirty="0"/>
              <a:t>2</a:t>
            </a:r>
            <a:r>
              <a:rPr lang="sl-SI" u="sng" dirty="0" smtClean="0"/>
              <a:t> 1 3  ∙  2</a:t>
            </a:r>
            <a:r>
              <a:rPr lang="sl-SI" dirty="0" smtClean="0"/>
              <a:t>	     4 2 6</a:t>
            </a:r>
            <a:endParaRPr lang="sl-SI" u="sng" dirty="0" smtClean="0"/>
          </a:p>
          <a:p>
            <a:pPr marL="68580" indent="0">
              <a:buNone/>
            </a:pPr>
            <a:r>
              <a:rPr lang="sl-SI" dirty="0" smtClean="0"/>
              <a:t>0 2				    4 2 6	  </a:t>
            </a:r>
            <a:r>
              <a:rPr lang="sl-SI" u="sng" dirty="0" smtClean="0"/>
              <a:t>+      	1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7						     4 2 7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sz="1800" dirty="0" smtClean="0"/>
          </a:p>
          <a:p>
            <a:pPr marL="68580" indent="0">
              <a:buNone/>
            </a:pPr>
            <a:r>
              <a:rPr lang="sl-SI" sz="1800" dirty="0" smtClean="0">
                <a:solidFill>
                  <a:srgbClr val="C00000"/>
                </a:solidFill>
              </a:rPr>
              <a:t>OPOMNIK:</a:t>
            </a:r>
          </a:p>
          <a:p>
            <a:pPr marL="525780" indent="-457200">
              <a:buAutoNum type="arabicPeriod"/>
            </a:pPr>
            <a:r>
              <a:rPr lang="sl-SI" sz="1800" dirty="0" smtClean="0"/>
              <a:t>Pazim na natančno podpisovanje.</a:t>
            </a:r>
          </a:p>
          <a:p>
            <a:pPr marL="525780" indent="-457200">
              <a:buAutoNum type="arabicPeriod"/>
            </a:pPr>
            <a:r>
              <a:rPr lang="sl-SI" sz="1800" dirty="0" smtClean="0"/>
              <a:t>Ker imam dve računski operaciji, pri preizkusu vedno naredim </a:t>
            </a:r>
            <a:r>
              <a:rPr lang="sl-SI" sz="1800" b="1" dirty="0" smtClean="0">
                <a:solidFill>
                  <a:srgbClr val="C00000"/>
                </a:solidFill>
              </a:rPr>
              <a:t>dva računa</a:t>
            </a:r>
            <a:r>
              <a:rPr lang="sl-SI" sz="1800" dirty="0" smtClean="0"/>
              <a:t>. </a:t>
            </a:r>
          </a:p>
          <a:p>
            <a:pPr marL="525780" indent="-457200">
              <a:buAutoNum type="arabicPeriod"/>
            </a:pPr>
            <a:r>
              <a:rPr lang="sl-SI" sz="1800" dirty="0" smtClean="0"/>
              <a:t>Ostanek ne sme biti nikoli večji od delitelja.</a:t>
            </a:r>
            <a:endParaRPr lang="en-US" sz="18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Raven povezovalnik 5"/>
          <p:cNvCxnSpPr/>
          <p:nvPr/>
        </p:nvCxnSpPr>
        <p:spPr>
          <a:xfrm>
            <a:off x="1331640" y="1628800"/>
            <a:ext cx="0" cy="19442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ovezovalnik 6"/>
          <p:cNvCxnSpPr/>
          <p:nvPr/>
        </p:nvCxnSpPr>
        <p:spPr>
          <a:xfrm>
            <a:off x="1615260" y="1628800"/>
            <a:ext cx="0" cy="19442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1835696" y="1628800"/>
            <a:ext cx="0" cy="19442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a 8"/>
          <p:cNvSpPr/>
          <p:nvPr/>
        </p:nvSpPr>
        <p:spPr>
          <a:xfrm>
            <a:off x="5766107" y="1844824"/>
            <a:ext cx="288032" cy="2160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a 9"/>
          <p:cNvSpPr/>
          <p:nvPr/>
        </p:nvSpPr>
        <p:spPr>
          <a:xfrm>
            <a:off x="6603425" y="2206713"/>
            <a:ext cx="432048" cy="3462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572" y="638613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Zdaj pa poskusi sam/-a izračunati: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123331"/>
            <a:ext cx="7704856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DZ, STR. 81, naloga 4. </a:t>
            </a:r>
          </a:p>
          <a:p>
            <a:pPr marL="68580" indent="0">
              <a:buNone/>
            </a:pPr>
            <a:r>
              <a:rPr lang="sl-SI" b="1" dirty="0" smtClean="0"/>
              <a:t>RAČUNE PREPIŠI V ZVEZEK. NAREDI TUDI PREIZKUSE. </a:t>
            </a:r>
            <a:endParaRPr lang="sl-SI" b="1" dirty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-69273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solidFill>
                  <a:schemeClr val="bg1"/>
                </a:solidFill>
              </a:rPr>
              <a:t>DELOVNI ZVEZEK </a:t>
            </a:r>
          </a:p>
          <a:p>
            <a:pPr algn="ctr"/>
            <a:r>
              <a:rPr lang="sl-SI" sz="2000" dirty="0" smtClean="0">
                <a:solidFill>
                  <a:schemeClr val="bg1"/>
                </a:solidFill>
              </a:rPr>
              <a:t>IN ZVEZEK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492896"/>
            <a:ext cx="7859930" cy="162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683568" y="5301208"/>
            <a:ext cx="31683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sl-SI" sz="1400" b="1" dirty="0" smtClean="0">
                <a:solidFill>
                  <a:srgbClr val="C00000"/>
                </a:solidFill>
              </a:rPr>
              <a:t>OPOMNIK:</a:t>
            </a:r>
            <a:endParaRPr lang="sl-SI" sz="1400" b="1" dirty="0">
              <a:solidFill>
                <a:srgbClr val="C00000"/>
              </a:solidFill>
            </a:endParaRPr>
          </a:p>
          <a:p>
            <a:r>
              <a:rPr lang="sl-SI" sz="1400" b="1" dirty="0" smtClean="0"/>
              <a:t>- podpisovanje</a:t>
            </a:r>
            <a:r>
              <a:rPr lang="sl-SI" sz="1400" b="1" dirty="0"/>
              <a:t>,</a:t>
            </a:r>
          </a:p>
          <a:p>
            <a:r>
              <a:rPr lang="sl-SI" sz="1400" b="1" dirty="0" smtClean="0"/>
              <a:t>- zapis </a:t>
            </a:r>
            <a:r>
              <a:rPr lang="sl-SI" sz="1400" b="1" dirty="0"/>
              <a:t>okrajšave ost</a:t>
            </a:r>
            <a:r>
              <a:rPr lang="sl-SI" sz="1400" b="1" dirty="0" smtClean="0"/>
              <a:t>., </a:t>
            </a:r>
            <a:endParaRPr lang="sl-SI" sz="1400" b="1" dirty="0"/>
          </a:p>
          <a:p>
            <a:r>
              <a:rPr lang="sl-SI" sz="1400" b="1" dirty="0" smtClean="0"/>
              <a:t>- ostanek </a:t>
            </a:r>
            <a:r>
              <a:rPr lang="sl-SI" sz="1400" b="1" dirty="0"/>
              <a:t>ni večji kot </a:t>
            </a:r>
            <a:r>
              <a:rPr lang="sl-SI" sz="1400" b="1" dirty="0" smtClean="0"/>
              <a:t>delitelj, </a:t>
            </a:r>
            <a:endParaRPr lang="sl-SI" sz="1400" b="1" dirty="0"/>
          </a:p>
          <a:p>
            <a:r>
              <a:rPr lang="sl-SI" sz="1400" b="1" dirty="0" smtClean="0"/>
              <a:t>- preizkus</a:t>
            </a:r>
            <a:r>
              <a:rPr lang="sl-SI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11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548" y="764704"/>
            <a:ext cx="8280920" cy="973912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b="1" dirty="0" smtClean="0">
                <a:solidFill>
                  <a:schemeClr val="tx1"/>
                </a:solidFill>
              </a:rPr>
              <a:t>DZ</a:t>
            </a:r>
            <a:r>
              <a:rPr lang="sl-SI" sz="2700" b="1" dirty="0">
                <a:solidFill>
                  <a:schemeClr val="tx1"/>
                </a:solidFill>
              </a:rPr>
              <a:t>. STR. </a:t>
            </a:r>
            <a:r>
              <a:rPr lang="sl-SI" sz="2700" b="1" dirty="0" smtClean="0">
                <a:solidFill>
                  <a:schemeClr val="tx1"/>
                </a:solidFill>
              </a:rPr>
              <a:t>81, </a:t>
            </a:r>
            <a:r>
              <a:rPr lang="sl-SI" sz="2700" b="1" dirty="0">
                <a:solidFill>
                  <a:schemeClr val="tx1"/>
                </a:solidFill>
              </a:rPr>
              <a:t>naloga 4</a:t>
            </a:r>
            <a:r>
              <a:rPr lang="sl-SI" sz="2700" b="1" dirty="0" smtClean="0">
                <a:solidFill>
                  <a:schemeClr val="tx1"/>
                </a:solidFill>
              </a:rPr>
              <a:t>, </a:t>
            </a:r>
            <a:r>
              <a:rPr lang="sl-SI" sz="2700" b="1" dirty="0" smtClean="0">
                <a:solidFill>
                  <a:srgbClr val="C00000"/>
                </a:solidFill>
              </a:rPr>
              <a:t>1. stolpec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542286" y="1916832"/>
            <a:ext cx="8134170" cy="457183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 smtClean="0"/>
              <a:t>5 6 : 5 = 1 1		</a:t>
            </a:r>
            <a:r>
              <a:rPr lang="sl-SI" b="1" dirty="0" smtClean="0"/>
              <a:t>P: </a:t>
            </a:r>
            <a:r>
              <a:rPr lang="sl-SI" u="sng" dirty="0" smtClean="0"/>
              <a:t>11 ∙ 5</a:t>
            </a:r>
            <a:r>
              <a:rPr lang="sl-SI" dirty="0" smtClean="0"/>
              <a:t>	55 + 1 = 56</a:t>
            </a:r>
          </a:p>
          <a:p>
            <a:pPr marL="68580" indent="0">
              <a:buNone/>
            </a:pPr>
            <a:r>
              <a:rPr lang="sl-SI" dirty="0" smtClean="0"/>
              <a:t>0 6			    55</a:t>
            </a:r>
          </a:p>
          <a:p>
            <a:pPr marL="68580" indent="0">
              <a:buNone/>
            </a:pPr>
            <a:r>
              <a:rPr lang="sl-SI" dirty="0" smtClean="0"/>
              <a:t>   1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6 4 : 3 = 2 1		</a:t>
            </a:r>
            <a:r>
              <a:rPr lang="sl-SI" b="1" dirty="0" smtClean="0"/>
              <a:t>P: </a:t>
            </a:r>
            <a:r>
              <a:rPr lang="sl-SI" u="sng" dirty="0" smtClean="0"/>
              <a:t>21 ∙ 3</a:t>
            </a:r>
            <a:r>
              <a:rPr lang="sl-SI" dirty="0" smtClean="0"/>
              <a:t>	63 + 1 = 64</a:t>
            </a:r>
          </a:p>
          <a:p>
            <a:pPr marL="68580" indent="0">
              <a:buNone/>
            </a:pPr>
            <a:r>
              <a:rPr lang="sl-SI" dirty="0" smtClean="0"/>
              <a:t>0 4			    63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1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6 7 : 6 = 1 1		</a:t>
            </a:r>
            <a:r>
              <a:rPr lang="sl-SI" b="1" dirty="0" smtClean="0"/>
              <a:t>P:</a:t>
            </a:r>
            <a:r>
              <a:rPr lang="sl-SI" dirty="0" smtClean="0"/>
              <a:t> </a:t>
            </a:r>
            <a:r>
              <a:rPr lang="sl-SI" u="sng" dirty="0" smtClean="0"/>
              <a:t>11</a:t>
            </a:r>
            <a:r>
              <a:rPr lang="sl-SI" u="sng" dirty="0"/>
              <a:t> </a:t>
            </a:r>
            <a:r>
              <a:rPr lang="sl-SI" u="sng" dirty="0" smtClean="0"/>
              <a:t>∙ 6</a:t>
            </a:r>
            <a:r>
              <a:rPr lang="sl-SI" dirty="0" smtClean="0"/>
              <a:t>	66 + 1 = 67</a:t>
            </a:r>
          </a:p>
          <a:p>
            <a:pPr marL="68580" indent="0">
              <a:buNone/>
            </a:pPr>
            <a:r>
              <a:rPr lang="sl-SI" dirty="0" smtClean="0"/>
              <a:t>0 7			    66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1 ost.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548" y="764704"/>
            <a:ext cx="8280920" cy="973912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r>
              <a:rPr lang="sl-SI" sz="2700" b="1" dirty="0" smtClean="0">
                <a:solidFill>
                  <a:schemeClr val="tx1"/>
                </a:solidFill>
              </a:rPr>
              <a:t>DZ</a:t>
            </a:r>
            <a:r>
              <a:rPr lang="sl-SI" sz="2700" b="1" dirty="0">
                <a:solidFill>
                  <a:schemeClr val="tx1"/>
                </a:solidFill>
              </a:rPr>
              <a:t>. STR. </a:t>
            </a:r>
            <a:r>
              <a:rPr lang="sl-SI" sz="2700" b="1" dirty="0" smtClean="0">
                <a:solidFill>
                  <a:schemeClr val="tx1"/>
                </a:solidFill>
              </a:rPr>
              <a:t>81, </a:t>
            </a:r>
            <a:r>
              <a:rPr lang="sl-SI" sz="2700" b="1" dirty="0">
                <a:solidFill>
                  <a:schemeClr val="tx1"/>
                </a:solidFill>
              </a:rPr>
              <a:t>naloga 4</a:t>
            </a:r>
            <a:r>
              <a:rPr lang="sl-SI" sz="2700" b="1" dirty="0" smtClean="0">
                <a:solidFill>
                  <a:schemeClr val="tx1"/>
                </a:solidFill>
              </a:rPr>
              <a:t>, </a:t>
            </a:r>
            <a:r>
              <a:rPr lang="sl-SI" sz="2700" b="1" dirty="0" smtClean="0">
                <a:solidFill>
                  <a:srgbClr val="C00000"/>
                </a:solidFill>
              </a:rPr>
              <a:t>2. stolpec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542286" y="1916832"/>
            <a:ext cx="8134170" cy="4571836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sl-SI" dirty="0" smtClean="0"/>
              <a:t>4 4 5 : 2 = 2 2 2 		</a:t>
            </a:r>
            <a:r>
              <a:rPr lang="sl-SI" b="1" dirty="0" smtClean="0"/>
              <a:t>P: </a:t>
            </a:r>
            <a:r>
              <a:rPr lang="sl-SI" u="sng" dirty="0" smtClean="0"/>
              <a:t>2 2 2 ∙ 2</a:t>
            </a:r>
            <a:r>
              <a:rPr lang="sl-SI" dirty="0" smtClean="0"/>
              <a:t>	444 + 1 = 445</a:t>
            </a:r>
          </a:p>
          <a:p>
            <a:pPr marL="68580" indent="0">
              <a:buNone/>
            </a:pPr>
            <a:r>
              <a:rPr lang="sl-SI" dirty="0" smtClean="0"/>
              <a:t>0 4			    	    4 4 4</a:t>
            </a:r>
          </a:p>
          <a:p>
            <a:pPr marL="68580" indent="0">
              <a:buNone/>
            </a:pPr>
            <a:r>
              <a:rPr lang="sl-SI" dirty="0" smtClean="0"/>
              <a:t>   0 5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1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8 8 6  : 2 = 4 4 3		</a:t>
            </a:r>
            <a:r>
              <a:rPr lang="sl-SI" b="1" dirty="0" smtClean="0"/>
              <a:t>P: </a:t>
            </a:r>
            <a:r>
              <a:rPr lang="sl-SI" u="sng" dirty="0" smtClean="0"/>
              <a:t>4 4 3 ∙ 2</a:t>
            </a:r>
            <a:r>
              <a:rPr lang="sl-SI" dirty="0" smtClean="0"/>
              <a:t>	</a:t>
            </a:r>
          </a:p>
          <a:p>
            <a:pPr marL="68580" indent="0">
              <a:buNone/>
            </a:pPr>
            <a:r>
              <a:rPr lang="sl-SI" dirty="0" smtClean="0"/>
              <a:t>0 8			                 8 8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0 6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 0 ost.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8 4 6 : 4 = 2 1 1		</a:t>
            </a:r>
            <a:r>
              <a:rPr lang="sl-SI" b="1" dirty="0" smtClean="0"/>
              <a:t>P:</a:t>
            </a:r>
            <a:r>
              <a:rPr lang="sl-SI" dirty="0" smtClean="0"/>
              <a:t> </a:t>
            </a:r>
            <a:r>
              <a:rPr lang="sl-SI" u="sng" dirty="0" smtClean="0"/>
              <a:t>2 1 1 ∙ 4</a:t>
            </a:r>
            <a:r>
              <a:rPr lang="sl-SI" dirty="0" smtClean="0"/>
              <a:t>	844 + 2 = 846</a:t>
            </a:r>
          </a:p>
          <a:p>
            <a:pPr marL="68580" indent="0">
              <a:buNone/>
            </a:pPr>
            <a:r>
              <a:rPr lang="sl-SI" dirty="0" smtClean="0"/>
              <a:t>0 4			 	    8 4 4</a:t>
            </a:r>
          </a:p>
          <a:p>
            <a:pPr marL="68580" indent="0">
              <a:buNone/>
            </a:pPr>
            <a:r>
              <a:rPr lang="sl-SI" dirty="0" smtClean="0"/>
              <a:t>   0 6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2 ost.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</TotalTime>
  <Words>742</Words>
  <Application>Microsoft Office PowerPoint</Application>
  <PresentationFormat>Diaprojekcija na zaslonu (4:3)</PresentationFormat>
  <Paragraphs>260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Austin</vt:lpstr>
      <vt:lpstr>PISNO DELJENJE 2. del</vt:lpstr>
      <vt:lpstr>Zdaj pa poskusi sam/-a izračunati:</vt:lpstr>
      <vt:lpstr>Preveri, če imaš pravilen zapis v zvezku.   DZ. STR. 80, naloga 1</vt:lpstr>
      <vt:lpstr>Preveri, če imaš pravilen zapis v zvezku.  DZ. STR. 80, naloga 2</vt:lpstr>
      <vt:lpstr>PISNO DELJENJE Z OSTANKOM</vt:lpstr>
      <vt:lpstr>PISNO DELJENJE Z OSTANKOM</vt:lpstr>
      <vt:lpstr>Zdaj pa poskusi sam/-a izračunati:</vt:lpstr>
      <vt:lpstr>Preveri, če imaš pravilen zapis v zvezku.  DZ. STR. 81, naloga 4, 1. stolpec</vt:lpstr>
      <vt:lpstr>Preveri, če imaš pravilen zapis v zvezku.  DZ. STR. 81, naloga 4, 2. stolpec</vt:lpstr>
      <vt:lpstr>Preveri, če imaš pravilen zapis v zvezku.  DZ. STR. 81, naloga 4, 3. stolpec</vt:lpstr>
      <vt:lpstr>Preveri, če imaš pravilen zapis v zvezku.  DZ. STR. 81, naloga 4, 4. stolpec</vt:lpstr>
      <vt:lpstr>Zdaj pa poskusi sam/-a izračunati:</vt:lpstr>
      <vt:lpstr>Preveri, če imaš pravilen zapis v zvezku.  DZ. STR. 81, naloga 5</vt:lpstr>
      <vt:lpstr>PowerPointova predstavitev</vt:lpstr>
      <vt:lpstr>PowerPointova predstavitev</vt:lpstr>
      <vt:lpstr>PowerPointova predstavitev</vt:lpstr>
      <vt:lpstr>VAJA DELA MOJSTRA Če želiš, lahko za vajo rešiš še nekaj primerov.  Seveda naredi tudi preizkuse.  </vt:lpstr>
      <vt:lpstr>VAJA DELA MOJSTRA REŠITVE</vt:lpstr>
      <vt:lpstr>PowerPointova predstavitev</vt:lpstr>
      <vt:lpstr>PowerPointova predstavitev</vt:lpstr>
      <vt:lpstr>PowerPointova predstavitev</vt:lpstr>
      <vt:lpstr>Povzeto po: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 2. del</dc:title>
  <dc:creator>AljaP</dc:creator>
  <cp:lastModifiedBy>AljaP</cp:lastModifiedBy>
  <cp:revision>3</cp:revision>
  <dcterms:created xsi:type="dcterms:W3CDTF">2020-04-16T08:13:39Z</dcterms:created>
  <dcterms:modified xsi:type="dcterms:W3CDTF">2020-04-16T09:42:22Z</dcterms:modified>
</cp:coreProperties>
</file>