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64" r:id="rId4"/>
    <p:sldId id="279" r:id="rId5"/>
    <p:sldId id="266" r:id="rId6"/>
    <p:sldId id="288" r:id="rId7"/>
    <p:sldId id="282" r:id="rId8"/>
    <p:sldId id="267" r:id="rId9"/>
    <p:sldId id="269" r:id="rId10"/>
    <p:sldId id="265" r:id="rId11"/>
    <p:sldId id="276" r:id="rId12"/>
    <p:sldId id="278" r:id="rId13"/>
    <p:sldId id="272" r:id="rId14"/>
    <p:sldId id="285" r:id="rId15"/>
    <p:sldId id="283" r:id="rId16"/>
    <p:sldId id="291" r:id="rId17"/>
    <p:sldId id="286" r:id="rId18"/>
    <p:sldId id="274" r:id="rId19"/>
    <p:sldId id="284" r:id="rId20"/>
    <p:sldId id="281" r:id="rId21"/>
    <p:sldId id="273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2F"/>
    <a:srgbClr val="838D9B"/>
    <a:srgbClr val="2F2B2C"/>
    <a:srgbClr val="9DAF3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7" autoAdjust="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DAE71-F1F7-4627-AC45-C5784E72DBE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8884-FC77-4122-853E-2479174E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94E000-A078-49ED-A8C8-9BAE1DC0807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4B9533-E48B-47DC-B529-249673508F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6000" dirty="0">
                <a:solidFill>
                  <a:srgbClr val="C00000"/>
                </a:solidFill>
              </a:rPr>
              <a:t>HOME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UNIT 5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sl-SI" dirty="0"/>
          </a:p>
          <a:p>
            <a:pPr algn="ctr"/>
            <a:r>
              <a:rPr lang="sl-SI" dirty="0"/>
              <a:t>BOOK p. 78, 79, 80</a:t>
            </a:r>
          </a:p>
          <a:p>
            <a:pPr algn="ctr"/>
            <a:r>
              <a:rPr lang="sl-SI" dirty="0"/>
              <a:t>WORKBOOK p. 76</a:t>
            </a:r>
          </a:p>
          <a:p>
            <a:pPr algn="ctr"/>
            <a:r>
              <a:rPr lang="sl-SI" dirty="0"/>
              <a:t>WORKSHEET – VERB TO BE </a:t>
            </a:r>
            <a:endParaRPr lang="en-US" dirty="0"/>
          </a:p>
        </p:txBody>
      </p:sp>
      <p:pic>
        <p:nvPicPr>
          <p:cNvPr id="2050" name="Picture 2" descr="52+ [Hugbug Home[2].jp... Home Clipart | ClipartLo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2493"/>
            <a:ext cx="3456384" cy="39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use Model From The Inside. Detailed Interiors With Furniture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62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ll your name workout printable">
            <a:extLst>
              <a:ext uri="{FF2B5EF4-FFF2-40B4-BE49-F238E27FC236}">
                <a16:creationId xmlns:a16="http://schemas.microsoft.com/office/drawing/2014/main" xmlns="" id="{A7B9B9ED-BC51-49E9-BE55-31FC5F98B03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2" y="1268759"/>
            <a:ext cx="7871120" cy="49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7AA98142-B348-4C1B-B257-24D995475D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5616" y="1376771"/>
            <a:ext cx="3342066" cy="5481229"/>
          </a:xfrm>
        </p:spPr>
        <p:txBody>
          <a:bodyPr>
            <a:normAutofit/>
          </a:bodyPr>
          <a:lstStyle/>
          <a:p>
            <a:pPr marL="68580" indent="0">
              <a:lnSpc>
                <a:spcPct val="20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x poskoči.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x se zavrti v krogu.</a:t>
            </a:r>
          </a:p>
          <a:p>
            <a:pPr marL="68580" indent="0">
              <a:lnSpc>
                <a:spcPct val="25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x poskoči na eni nogi.</a:t>
            </a:r>
          </a:p>
          <a:p>
            <a:pPr marL="68580" indent="0">
              <a:lnSpc>
                <a:spcPct val="25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Steci do najbližjih vrat in nazaj.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sekund hodi kot medved.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Naredi 3 kolesa.</a:t>
            </a:r>
          </a:p>
          <a:p>
            <a:pPr marL="68580" indent="0">
              <a:lnSpc>
                <a:spcPct val="25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Naredi 10 x </a:t>
            </a:r>
            <a:endParaRPr lang="sl-SI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68580" indent="0">
              <a:lnSpc>
                <a:spcPct val="25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8 x poskoči kot žaba.</a:t>
            </a:r>
          </a:p>
          <a:p>
            <a:pPr marL="68580" indent="0">
              <a:lnSpc>
                <a:spcPct val="25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sekund stoj na levi nogi.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sekund stoj na desni nogi.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 sekund korakaj kot vojak.</a:t>
            </a:r>
          </a:p>
          <a:p>
            <a:pPr marL="68580" indent="0">
              <a:lnSpc>
                <a:spcPct val="25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 sekund se delaj, da skačeš čez vrv.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Naredi 3 prevale.</a:t>
            </a:r>
          </a:p>
        </p:txBody>
      </p:sp>
      <p:pic>
        <p:nvPicPr>
          <p:cNvPr id="6" name="Picture 2" descr="Spell your name workout printable">
            <a:extLst>
              <a:ext uri="{FF2B5EF4-FFF2-40B4-BE49-F238E27FC236}">
                <a16:creationId xmlns:a16="http://schemas.microsoft.com/office/drawing/2014/main" xmlns="" id="{B64CEF5E-058B-433A-A242-D51692C5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086" y="291219"/>
            <a:ext cx="4320480" cy="7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2328FE6-8DA2-441F-9E57-B8298053D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586" y="3401506"/>
            <a:ext cx="864096" cy="735401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xmlns="" id="{48B52159-CD5A-42EC-9A5E-477C06D1ED00}"/>
              </a:ext>
            </a:extLst>
          </p:cNvPr>
          <p:cNvCxnSpPr/>
          <p:nvPr/>
        </p:nvCxnSpPr>
        <p:spPr>
          <a:xfrm>
            <a:off x="2358326" y="3933056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značba mesta vsebine 4">
            <a:extLst>
              <a:ext uri="{FF2B5EF4-FFF2-40B4-BE49-F238E27FC236}">
                <a16:creationId xmlns:a16="http://schemas.microsoft.com/office/drawing/2014/main" xmlns="" id="{89297BBA-E9F1-40F3-89DC-EBE3A9D608B1}"/>
              </a:ext>
            </a:extLst>
          </p:cNvPr>
          <p:cNvSpPr txBox="1">
            <a:spLocks/>
          </p:cNvSpPr>
          <p:nvPr/>
        </p:nvSpPr>
        <p:spPr>
          <a:xfrm>
            <a:off x="5051176" y="1409563"/>
            <a:ext cx="3342066" cy="548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20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Poberi žogo brez uporabe rok,</a:t>
            </a:r>
          </a:p>
          <a:p>
            <a:pPr marL="68580" indent="0">
              <a:lnSpc>
                <a:spcPct val="20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Hodi 50 korakov nazaj in priteci nazaj.</a:t>
            </a:r>
          </a:p>
          <a:p>
            <a:pPr marL="68580" indent="0">
              <a:lnSpc>
                <a:spcPct val="25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Hodi 20 korakov v stran in priskači nazaj.</a:t>
            </a:r>
          </a:p>
          <a:p>
            <a:pPr marL="68580" indent="0">
              <a:lnSpc>
                <a:spcPct val="25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sekund se plazi kot rak.</a:t>
            </a:r>
          </a:p>
          <a:p>
            <a:pPr marL="68580" indent="0">
              <a:lnSpc>
                <a:spcPct val="20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sekund hodi kot medved.</a:t>
            </a:r>
          </a:p>
          <a:p>
            <a:pPr marL="68580" indent="0">
              <a:lnSpc>
                <a:spcPct val="20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 x se skloni in se dotakni prstov na nogah.</a:t>
            </a:r>
          </a:p>
          <a:p>
            <a:pPr marL="68580" indent="0">
              <a:lnSpc>
                <a:spcPct val="25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17 sekund z rokami delaj, kot da voziš kolo.</a:t>
            </a:r>
            <a:endParaRPr lang="sl-SI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68580" indent="0">
              <a:lnSpc>
                <a:spcPct val="25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Kotali žogo z glavo.</a:t>
            </a:r>
          </a:p>
          <a:p>
            <a:pPr marL="68580" indent="0">
              <a:lnSpc>
                <a:spcPct val="20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25x z rokami zamahni kot ptica.</a:t>
            </a:r>
          </a:p>
          <a:p>
            <a:pPr marL="68580" indent="0">
              <a:lnSpc>
                <a:spcPct val="25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15 sekund se delaj, da jahaš konja.</a:t>
            </a:r>
          </a:p>
          <a:p>
            <a:pPr marL="68580" indent="0">
              <a:lnSpc>
                <a:spcPct val="20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15 sekund se z rokami poskusi dotakniti oblakov.</a:t>
            </a:r>
          </a:p>
          <a:p>
            <a:pPr marL="68580" indent="0">
              <a:lnSpc>
                <a:spcPct val="25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sekund hodi po kolenih.</a:t>
            </a:r>
          </a:p>
          <a:p>
            <a:pPr marL="68580" indent="0">
              <a:lnSpc>
                <a:spcPct val="150000"/>
              </a:lnSpc>
              <a:buFont typeface="Wingdings 2" pitchFamily="18" charset="2"/>
              <a:buNone/>
            </a:pPr>
            <a:r>
              <a:rPr lang="sl-SI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Naredi 10 sklec.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22CF19AD-A83A-4021-A3EA-AB8B8DC5AF7F}"/>
              </a:ext>
            </a:extLst>
          </p:cNvPr>
          <p:cNvSpPr/>
          <p:nvPr/>
        </p:nvSpPr>
        <p:spPr>
          <a:xfrm>
            <a:off x="4638591" y="291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BREAK – </a:t>
            </a:r>
            <a:r>
              <a:rPr lang="en-AU" dirty="0">
                <a:solidFill>
                  <a:schemeClr val="bg1"/>
                </a:solidFill>
              </a:rPr>
              <a:t>spell your name and surname and do the activity</a:t>
            </a:r>
            <a:r>
              <a:rPr lang="sl-SI" dirty="0">
                <a:solidFill>
                  <a:schemeClr val="bg1"/>
                </a:solidFill>
              </a:rPr>
              <a:t>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xmlns="" id="{487DD28D-737F-4A3B-983F-245C2A9B008C}"/>
              </a:ext>
            </a:extLst>
          </p:cNvPr>
          <p:cNvSpPr/>
          <p:nvPr/>
        </p:nvSpPr>
        <p:spPr>
          <a:xfrm>
            <a:off x="4625437" y="671349"/>
            <a:ext cx="3907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solidFill>
                  <a:srgbClr val="838D9B"/>
                </a:solidFill>
              </a:rPr>
              <a:t>Črkuj svoje ime in priimek in opravi nalogo.</a:t>
            </a:r>
          </a:p>
        </p:txBody>
      </p:sp>
    </p:spTree>
    <p:extLst>
      <p:ext uri="{BB962C8B-B14F-4D97-AF65-F5344CB8AC3E}">
        <p14:creationId xmlns:p14="http://schemas.microsoft.com/office/powerpoint/2010/main" val="33430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0D38E93C-E417-4F22-B21E-273FB2774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43"/>
          <a:stretch/>
        </p:blipFill>
        <p:spPr>
          <a:xfrm>
            <a:off x="613969" y="2035879"/>
            <a:ext cx="6406304" cy="444773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3AA539D5-1866-4CEA-9800-9933CAEF7C57}"/>
              </a:ext>
            </a:extLst>
          </p:cNvPr>
          <p:cNvSpPr/>
          <p:nvPr/>
        </p:nvSpPr>
        <p:spPr>
          <a:xfrm>
            <a:off x="4716016" y="14189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BOOK – p. 80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3F9A5161-F369-4B6E-A47B-1643C09133FD}"/>
              </a:ext>
            </a:extLst>
          </p:cNvPr>
          <p:cNvSpPr/>
          <p:nvPr/>
        </p:nvSpPr>
        <p:spPr>
          <a:xfrm>
            <a:off x="611560" y="40466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What‘s your </a:t>
            </a:r>
            <a:r>
              <a:rPr lang="sl-SI" sz="2400" dirty="0">
                <a:solidFill>
                  <a:srgbClr val="C00000"/>
                </a:solidFill>
              </a:rPr>
              <a:t>home like?</a:t>
            </a:r>
          </a:p>
          <a:p>
            <a:r>
              <a:rPr lang="sl-SI" sz="2000" dirty="0">
                <a:solidFill>
                  <a:srgbClr val="838D9B"/>
                </a:solidFill>
              </a:rPr>
              <a:t>Kakšen je tvoj dom?</a:t>
            </a:r>
          </a:p>
          <a:p>
            <a:endParaRPr lang="sl-SI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904126BE-48F3-4C27-961C-CCB870582812}"/>
              </a:ext>
            </a:extLst>
          </p:cNvPr>
          <p:cNvSpPr/>
          <p:nvPr/>
        </p:nvSpPr>
        <p:spPr>
          <a:xfrm>
            <a:off x="615889" y="1335561"/>
            <a:ext cx="615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C00000"/>
                </a:solidFill>
              </a:rPr>
              <a:t>Listen and read the text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1600" dirty="0">
                <a:solidFill>
                  <a:srgbClr val="838D9B"/>
                </a:solidFill>
              </a:rPr>
              <a:t>Vadi branje s pomočjo poslušanja posnetka.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E16CE974-CFD4-486E-B98D-87F10E9EEB23}"/>
              </a:ext>
            </a:extLst>
          </p:cNvPr>
          <p:cNvSpPr txBox="1"/>
          <p:nvPr/>
        </p:nvSpPr>
        <p:spPr>
          <a:xfrm>
            <a:off x="6660232" y="1951421"/>
            <a:ext cx="22913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New </a:t>
            </a:r>
            <a:r>
              <a:rPr lang="en-AU" dirty="0">
                <a:solidFill>
                  <a:srgbClr val="C00000"/>
                </a:solidFill>
              </a:rPr>
              <a:t>words</a:t>
            </a:r>
            <a:r>
              <a:rPr lang="sl-SI" dirty="0">
                <a:solidFill>
                  <a:srgbClr val="C00000"/>
                </a:solidFill>
              </a:rPr>
              <a:t>:</a:t>
            </a:r>
          </a:p>
          <a:p>
            <a:r>
              <a:rPr lang="sl-SI" dirty="0">
                <a:solidFill>
                  <a:srgbClr val="838D9B"/>
                </a:solidFill>
              </a:rPr>
              <a:t>Nove besede:</a:t>
            </a:r>
          </a:p>
          <a:p>
            <a:endParaRPr lang="sl-SI" dirty="0">
              <a:solidFill>
                <a:srgbClr val="838D9B"/>
              </a:solidFill>
            </a:endParaRPr>
          </a:p>
          <a:p>
            <a:r>
              <a:rPr lang="en-AU" sz="1600" dirty="0"/>
              <a:t>a deck </a:t>
            </a:r>
            <a:r>
              <a:rPr lang="sl-SI" sz="1600" dirty="0"/>
              <a:t>– paluba</a:t>
            </a:r>
          </a:p>
          <a:p>
            <a:r>
              <a:rPr lang="sl-SI" sz="1600" dirty="0"/>
              <a:t>a pole – drog </a:t>
            </a:r>
          </a:p>
          <a:p>
            <a:r>
              <a:rPr lang="sl-SI" sz="1600" dirty="0"/>
              <a:t>a </a:t>
            </a:r>
            <a:r>
              <a:rPr lang="en-AU" sz="1600" dirty="0"/>
              <a:t>cooker</a:t>
            </a:r>
            <a:r>
              <a:rPr lang="sl-SI" sz="1600" dirty="0"/>
              <a:t> – štedilnik</a:t>
            </a:r>
          </a:p>
          <a:p>
            <a:r>
              <a:rPr lang="sl-SI" sz="1600" dirty="0"/>
              <a:t>a table – miza</a:t>
            </a:r>
          </a:p>
          <a:p>
            <a:r>
              <a:rPr lang="sl-SI" sz="1600" dirty="0"/>
              <a:t>a </a:t>
            </a:r>
            <a:r>
              <a:rPr lang="en-AU" sz="1600" dirty="0"/>
              <a:t>bench</a:t>
            </a:r>
            <a:r>
              <a:rPr lang="sl-SI" sz="1600" dirty="0"/>
              <a:t> – klop</a:t>
            </a:r>
          </a:p>
          <a:p>
            <a:r>
              <a:rPr lang="sl-SI" sz="1600" dirty="0"/>
              <a:t>a mast – jambor</a:t>
            </a:r>
          </a:p>
        </p:txBody>
      </p:sp>
      <p:pic>
        <p:nvPicPr>
          <p:cNvPr id="10" name="U80-1">
            <a:hlinkClick r:id="" action="ppaction://media"/>
            <a:extLst>
              <a:ext uri="{FF2B5EF4-FFF2-40B4-BE49-F238E27FC236}">
                <a16:creationId xmlns:a16="http://schemas.microsoft.com/office/drawing/2014/main" xmlns="" id="{59AF9CAE-3DF1-495C-9F0F-D591A4BAC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3926" y="818824"/>
            <a:ext cx="855775" cy="8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5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74D5E2CB-17DB-457D-814C-DC6D576D7D90}"/>
              </a:ext>
            </a:extLst>
          </p:cNvPr>
          <p:cNvSpPr/>
          <p:nvPr/>
        </p:nvSpPr>
        <p:spPr>
          <a:xfrm>
            <a:off x="4716016" y="14189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BOOK – p. 80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43F1AA4A-2F5D-4866-B23D-17CE10C5193E}"/>
              </a:ext>
            </a:extLst>
          </p:cNvPr>
          <p:cNvSpPr/>
          <p:nvPr/>
        </p:nvSpPr>
        <p:spPr>
          <a:xfrm>
            <a:off x="985521" y="85823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Home, </a:t>
            </a:r>
            <a:r>
              <a:rPr lang="en-AU" sz="2400" dirty="0">
                <a:solidFill>
                  <a:srgbClr val="C00000"/>
                </a:solidFill>
              </a:rPr>
              <a:t>Sweet</a:t>
            </a:r>
            <a:r>
              <a:rPr lang="sl-SI" sz="2400" dirty="0">
                <a:solidFill>
                  <a:srgbClr val="C00000"/>
                </a:solidFill>
              </a:rPr>
              <a:t> Home</a:t>
            </a:r>
          </a:p>
          <a:p>
            <a:endParaRPr lang="sl-SI" sz="2400" dirty="0">
              <a:solidFill>
                <a:srgbClr val="C00000"/>
              </a:solidFill>
            </a:endParaRPr>
          </a:p>
          <a:p>
            <a:r>
              <a:rPr lang="en-AU" sz="2200" dirty="0">
                <a:solidFill>
                  <a:srgbClr val="C00000"/>
                </a:solidFill>
              </a:rPr>
              <a:t>Listen and point</a:t>
            </a:r>
            <a:r>
              <a:rPr lang="sl-SI" sz="2200" dirty="0">
                <a:solidFill>
                  <a:srgbClr val="C00000"/>
                </a:solidFill>
              </a:rPr>
              <a:t>.</a:t>
            </a:r>
          </a:p>
          <a:p>
            <a:r>
              <a:rPr lang="sl-SI" dirty="0">
                <a:solidFill>
                  <a:srgbClr val="838D9B"/>
                </a:solidFill>
              </a:rPr>
              <a:t>Poslušaj in pokaži.</a:t>
            </a:r>
          </a:p>
          <a:p>
            <a:endParaRPr lang="sl-SI" sz="2000" dirty="0">
              <a:solidFill>
                <a:srgbClr val="838D9B"/>
              </a:solidFill>
            </a:endParaRPr>
          </a:p>
          <a:p>
            <a:endParaRPr lang="sl-SI" dirty="0"/>
          </a:p>
        </p:txBody>
      </p:sp>
      <p:pic>
        <p:nvPicPr>
          <p:cNvPr id="7" name="U80-2">
            <a:hlinkClick r:id="" action="ppaction://media"/>
            <a:extLst>
              <a:ext uri="{FF2B5EF4-FFF2-40B4-BE49-F238E27FC236}">
                <a16:creationId xmlns:a16="http://schemas.microsoft.com/office/drawing/2014/main" xmlns="" id="{D632AE24-01C8-4BD2-BE27-835623170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871666"/>
            <a:ext cx="1017623" cy="10176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CD737A5-B655-4A06-9389-E35D12928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6" y="2636912"/>
            <a:ext cx="76459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>
                <a:solidFill>
                  <a:srgbClr val="C00000"/>
                </a:solidFill>
              </a:rPr>
              <a:t>Open your workbook </a:t>
            </a:r>
            <a:r>
              <a:rPr lang="sl-SI" dirty="0">
                <a:solidFill>
                  <a:srgbClr val="C00000"/>
                </a:solidFill>
              </a:rPr>
              <a:t>on</a:t>
            </a:r>
            <a:r>
              <a:rPr lang="en-US" dirty="0">
                <a:solidFill>
                  <a:srgbClr val="C00000"/>
                </a:solidFill>
              </a:rPr>
              <a:t> page </a:t>
            </a:r>
            <a:r>
              <a:rPr lang="sl-SI" dirty="0">
                <a:solidFill>
                  <a:srgbClr val="C00000"/>
                </a:solidFill>
              </a:rPr>
              <a:t>76 </a:t>
            </a:r>
            <a:r>
              <a:rPr lang="en-AU" dirty="0">
                <a:solidFill>
                  <a:srgbClr val="C00000"/>
                </a:solidFill>
              </a:rPr>
              <a:t>and</a:t>
            </a:r>
            <a:r>
              <a:rPr lang="sl-SI" dirty="0">
                <a:solidFill>
                  <a:srgbClr val="C00000"/>
                </a:solidFill>
              </a:rPr>
              <a:t> do </a:t>
            </a:r>
            <a:r>
              <a:rPr lang="en-AU" dirty="0">
                <a:solidFill>
                  <a:srgbClr val="C00000"/>
                </a:solidFill>
              </a:rPr>
              <a:t>the exercise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sl-SI" dirty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sl-SI" sz="2000" dirty="0">
                <a:solidFill>
                  <a:srgbClr val="838D9B"/>
                </a:solidFill>
              </a:rPr>
              <a:t>Odpri delovni zvezek na stani 76 in naredi nalogo.</a:t>
            </a:r>
            <a:endParaRPr lang="en-US" sz="2000" dirty="0">
              <a:solidFill>
                <a:srgbClr val="838D9B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16061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bg1"/>
                </a:solidFill>
              </a:rPr>
              <a:t>WORKBOOK – p. 76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05" y="3885849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l-SI" sz="4900" dirty="0" smtClean="0">
                <a:solidFill>
                  <a:srgbClr val="C00000"/>
                </a:solidFill>
              </a:rPr>
              <a:t>WHO?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KDO?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916832"/>
            <a:ext cx="3014313" cy="38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832512"/>
            <a:ext cx="2736304" cy="555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7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REMEMBER? 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sz="2800" dirty="0" smtClean="0"/>
              <a:t>Se spomniš?</a:t>
            </a:r>
            <a:endParaRPr lang="en-US" dirty="0"/>
          </a:p>
        </p:txBody>
      </p:sp>
      <p:pic>
        <p:nvPicPr>
          <p:cNvPr id="1030" name="Picture 6" descr="Употребление am is are правило таблица, в английском язык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340768"/>
            <a:ext cx="4612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vsebine 3"/>
          <p:cNvSpPr txBox="1">
            <a:spLocks noGrp="1"/>
          </p:cNvSpPr>
          <p:nvPr>
            <p:ph sz="half" idx="4294967295"/>
          </p:nvPr>
        </p:nvSpPr>
        <p:spPr>
          <a:xfrm>
            <a:off x="5133381" y="1340768"/>
            <a:ext cx="417646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just">
              <a:buNone/>
            </a:pPr>
            <a:r>
              <a:rPr lang="sl-SI" sz="2400" u="sng" dirty="0" smtClean="0"/>
              <a:t>I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C00000"/>
                </a:solidFill>
              </a:rPr>
              <a:t>am </a:t>
            </a:r>
            <a:r>
              <a:rPr lang="sl-SI" sz="2400" dirty="0" smtClean="0"/>
              <a:t>… 	</a:t>
            </a:r>
            <a:r>
              <a:rPr lang="sl-SI" sz="2400" u="sng" dirty="0" smtClean="0"/>
              <a:t>Jaz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C00000"/>
                </a:solidFill>
              </a:rPr>
              <a:t>sem</a:t>
            </a:r>
            <a:r>
              <a:rPr lang="sl-SI" sz="2400" dirty="0" smtClean="0"/>
              <a:t> …</a:t>
            </a:r>
          </a:p>
          <a:p>
            <a:endParaRPr lang="sl-SI" sz="2400" dirty="0" smtClean="0"/>
          </a:p>
          <a:p>
            <a:pPr marL="68580" indent="0">
              <a:buNone/>
            </a:pPr>
            <a:r>
              <a:rPr lang="sl-SI" sz="2400" u="sng" dirty="0" err="1" smtClean="0"/>
              <a:t>He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is </a:t>
            </a: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r>
              <a:rPr lang="sl-SI" dirty="0"/>
              <a:t>	</a:t>
            </a:r>
            <a:r>
              <a:rPr lang="sl-SI" u="sng" dirty="0" smtClean="0"/>
              <a:t>On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FFC000"/>
                </a:solidFill>
              </a:rPr>
              <a:t>je</a:t>
            </a:r>
            <a:r>
              <a:rPr lang="sl-SI" dirty="0" smtClean="0"/>
              <a:t> …</a:t>
            </a:r>
            <a:endParaRPr lang="sl-SI" sz="2400" b="1" dirty="0" smtClean="0">
              <a:solidFill>
                <a:srgbClr val="FFC000"/>
              </a:solidFill>
            </a:endParaRPr>
          </a:p>
          <a:p>
            <a:pPr marL="68580" indent="0">
              <a:buNone/>
            </a:pPr>
            <a:r>
              <a:rPr lang="sl-SI" sz="2400" u="sng" dirty="0" err="1" smtClean="0"/>
              <a:t>She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is </a:t>
            </a: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	</a:t>
            </a:r>
            <a:r>
              <a:rPr lang="sl-SI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Ona</a:t>
            </a: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je</a:t>
            </a: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…</a:t>
            </a:r>
          </a:p>
          <a:p>
            <a:pPr marL="68580" indent="0">
              <a:buNone/>
            </a:pPr>
            <a:r>
              <a:rPr lang="sl-SI" sz="2400" u="sng" dirty="0" smtClean="0"/>
              <a:t>It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is</a:t>
            </a:r>
            <a:r>
              <a:rPr lang="sl-SI" sz="2400" dirty="0" smtClean="0"/>
              <a:t> … 	</a:t>
            </a:r>
            <a:r>
              <a:rPr lang="sl-SI" sz="2400" u="sng" dirty="0" smtClean="0"/>
              <a:t>Ono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je</a:t>
            </a:r>
            <a:r>
              <a:rPr lang="sl-SI" sz="2400" dirty="0" smtClean="0"/>
              <a:t> …</a:t>
            </a:r>
          </a:p>
          <a:p>
            <a:endParaRPr lang="sl-SI" sz="2400" dirty="0" smtClean="0"/>
          </a:p>
          <a:p>
            <a:pPr marL="68580" indent="0">
              <a:buNone/>
            </a:pPr>
            <a:r>
              <a:rPr lang="sl-SI" sz="2400" u="sng" dirty="0" err="1" smtClean="0"/>
              <a:t>We</a:t>
            </a:r>
            <a:r>
              <a:rPr lang="sl-SI" sz="2400" u="sng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are</a:t>
            </a:r>
            <a:r>
              <a:rPr lang="sl-SI" sz="2400" dirty="0" smtClean="0"/>
              <a:t> …	</a:t>
            </a:r>
            <a:r>
              <a:rPr lang="sl-SI" sz="2400" u="sng" dirty="0" smtClean="0"/>
              <a:t>Mi</a:t>
            </a:r>
            <a:r>
              <a:rPr lang="sl-SI" sz="2400" b="1" dirty="0" smtClean="0">
                <a:solidFill>
                  <a:srgbClr val="00B050"/>
                </a:solidFill>
              </a:rPr>
              <a:t> smo </a:t>
            </a:r>
            <a:r>
              <a:rPr lang="sl-SI" sz="2400" dirty="0" smtClean="0"/>
              <a:t>…</a:t>
            </a:r>
          </a:p>
          <a:p>
            <a:pPr marL="68580" indent="0">
              <a:buNone/>
            </a:pPr>
            <a:r>
              <a:rPr lang="sl-SI" sz="2400" u="sng" dirty="0" err="1" smtClean="0"/>
              <a:t>You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are</a:t>
            </a:r>
            <a:r>
              <a:rPr lang="sl-SI" sz="2400" dirty="0" smtClean="0"/>
              <a:t> …	</a:t>
            </a:r>
            <a:r>
              <a:rPr lang="sl-SI" sz="2400" u="sng" dirty="0" smtClean="0"/>
              <a:t>Vi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ste</a:t>
            </a:r>
            <a:r>
              <a:rPr lang="sl-SI" sz="2400" dirty="0" smtClean="0"/>
              <a:t> …</a:t>
            </a:r>
          </a:p>
          <a:p>
            <a:pPr marL="68580" indent="0">
              <a:buNone/>
            </a:pPr>
            <a:r>
              <a:rPr lang="sl-SI" sz="2400" u="sng" dirty="0" err="1" smtClean="0"/>
              <a:t>They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are</a:t>
            </a:r>
            <a:r>
              <a:rPr lang="sl-SI" sz="2400" dirty="0" smtClean="0"/>
              <a:t> …	</a:t>
            </a:r>
            <a:r>
              <a:rPr lang="sl-SI" sz="2400" u="sng" dirty="0" smtClean="0"/>
              <a:t>Oni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so</a:t>
            </a:r>
            <a:r>
              <a:rPr lang="sl-SI" sz="2400" dirty="0" smtClean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835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erb be with pronouns Flashcards - English ESL Worksheets for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196" y="1052736"/>
            <a:ext cx="3566697" cy="48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60848"/>
            <a:ext cx="3859583" cy="328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757888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TO BE 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BITI)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grada besedila 20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3057148" cy="639762"/>
          </a:xfrm>
        </p:spPr>
        <p:txBody>
          <a:bodyPr/>
          <a:lstStyle/>
          <a:p>
            <a:r>
              <a:rPr lang="sl-SI" b="0" dirty="0" smtClean="0">
                <a:solidFill>
                  <a:srgbClr val="C00000"/>
                </a:solidFill>
              </a:rPr>
              <a:t>DOLG ZAPIS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 txBox="1">
            <a:spLocks noGrp="1"/>
          </p:cNvSpPr>
          <p:nvPr>
            <p:ph sz="half" idx="2"/>
          </p:nvPr>
        </p:nvSpPr>
        <p:spPr>
          <a:xfrm>
            <a:off x="755576" y="2276872"/>
            <a:ext cx="417646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sl-SI" sz="2400" u="sng" dirty="0" smtClean="0"/>
              <a:t>I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C00000"/>
                </a:solidFill>
              </a:rPr>
              <a:t>am </a:t>
            </a:r>
            <a:r>
              <a:rPr lang="sl-SI" sz="2400" dirty="0" smtClean="0"/>
              <a:t>a </a:t>
            </a:r>
            <a:r>
              <a:rPr lang="sl-SI" sz="2400" dirty="0" err="1" smtClean="0"/>
              <a:t>boy</a:t>
            </a:r>
            <a:r>
              <a:rPr lang="sl-SI" sz="2400" dirty="0" smtClean="0"/>
              <a:t>.</a:t>
            </a:r>
          </a:p>
          <a:p>
            <a:endParaRPr lang="sl-SI" sz="2400" dirty="0" smtClean="0"/>
          </a:p>
          <a:p>
            <a:pPr marL="68580" indent="0">
              <a:buNone/>
            </a:pPr>
            <a:r>
              <a:rPr lang="sl-SI" sz="2400" u="sng" dirty="0" err="1" smtClean="0"/>
              <a:t>He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is </a:t>
            </a:r>
            <a:r>
              <a:rPr lang="sl-SI" sz="2400" dirty="0" err="1" smtClean="0"/>
              <a:t>old</a:t>
            </a:r>
            <a:r>
              <a:rPr lang="sl-SI" sz="2400" dirty="0" smtClean="0"/>
              <a:t>. </a:t>
            </a:r>
            <a:endParaRPr lang="sl-SI" dirty="0"/>
          </a:p>
          <a:p>
            <a:pPr marL="68580" indent="0">
              <a:buNone/>
            </a:pPr>
            <a:r>
              <a:rPr lang="sl-SI" sz="2400" u="sng" dirty="0" err="1" smtClean="0"/>
              <a:t>She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is</a:t>
            </a:r>
            <a:r>
              <a:rPr lang="sl-SI" sz="2400" dirty="0" smtClean="0"/>
              <a:t> </a:t>
            </a:r>
            <a:r>
              <a:rPr lang="sl-SI" sz="2400" dirty="0" err="1" smtClean="0"/>
              <a:t>young</a:t>
            </a:r>
            <a:r>
              <a:rPr lang="sl-SI" sz="2400" dirty="0" smtClean="0"/>
              <a:t>. </a:t>
            </a:r>
          </a:p>
          <a:p>
            <a:pPr marL="68580" indent="0">
              <a:buNone/>
            </a:pPr>
            <a:r>
              <a:rPr lang="sl-SI" sz="2400" u="sng" dirty="0" smtClean="0"/>
              <a:t>It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FFC000"/>
                </a:solidFill>
              </a:rPr>
              <a:t>is</a:t>
            </a:r>
            <a:r>
              <a:rPr lang="sl-SI" sz="2400" dirty="0" smtClean="0"/>
              <a:t> a dog. </a:t>
            </a:r>
          </a:p>
          <a:p>
            <a:endParaRPr lang="sl-SI" sz="2400" dirty="0" smtClean="0"/>
          </a:p>
          <a:p>
            <a:pPr marL="68580" indent="0">
              <a:buNone/>
            </a:pPr>
            <a:r>
              <a:rPr lang="sl-SI" sz="2400" u="sng" dirty="0" err="1" smtClean="0"/>
              <a:t>We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are</a:t>
            </a:r>
            <a:r>
              <a:rPr lang="sl-SI" sz="2400" dirty="0" smtClean="0"/>
              <a:t> </a:t>
            </a:r>
            <a:r>
              <a:rPr lang="sl-SI" sz="2400" dirty="0" err="1" smtClean="0"/>
              <a:t>happy</a:t>
            </a:r>
            <a:r>
              <a:rPr lang="sl-SI" sz="2400" dirty="0" smtClean="0"/>
              <a:t>.</a:t>
            </a:r>
          </a:p>
          <a:p>
            <a:pPr marL="68580" indent="0">
              <a:buNone/>
            </a:pPr>
            <a:r>
              <a:rPr lang="sl-SI" sz="2400" u="sng" dirty="0" err="1" smtClean="0"/>
              <a:t>You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are</a:t>
            </a:r>
            <a:r>
              <a:rPr lang="sl-SI" sz="2400" dirty="0" smtClean="0"/>
              <a:t> </a:t>
            </a:r>
            <a:r>
              <a:rPr lang="sl-SI" sz="2400" dirty="0" err="1" smtClean="0"/>
              <a:t>tall</a:t>
            </a:r>
            <a:r>
              <a:rPr lang="sl-SI" sz="2400" dirty="0" smtClean="0"/>
              <a:t>.	</a:t>
            </a:r>
          </a:p>
          <a:p>
            <a:pPr marL="68580" indent="0">
              <a:buNone/>
            </a:pPr>
            <a:r>
              <a:rPr lang="sl-SI" sz="2400" u="sng" dirty="0" err="1" smtClean="0"/>
              <a:t>They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are</a:t>
            </a:r>
            <a:r>
              <a:rPr lang="sl-SI" sz="2400" dirty="0" smtClean="0"/>
              <a:t> </a:t>
            </a:r>
            <a:r>
              <a:rPr lang="sl-SI" sz="2400" dirty="0" err="1" smtClean="0"/>
              <a:t>friendly</a:t>
            </a:r>
            <a:r>
              <a:rPr lang="sl-SI" sz="2400" dirty="0" smtClean="0"/>
              <a:t>. </a:t>
            </a:r>
          </a:p>
        </p:txBody>
      </p:sp>
      <p:sp>
        <p:nvSpPr>
          <p:cNvPr id="22" name="Ograda besedila 21"/>
          <p:cNvSpPr>
            <a:spLocks noGrp="1"/>
          </p:cNvSpPr>
          <p:nvPr>
            <p:ph type="body" sz="quarter" idx="3"/>
          </p:nvPr>
        </p:nvSpPr>
        <p:spPr>
          <a:xfrm>
            <a:off x="4860032" y="1484784"/>
            <a:ext cx="3055717" cy="639762"/>
          </a:xfrm>
        </p:spPr>
        <p:txBody>
          <a:bodyPr/>
          <a:lstStyle/>
          <a:p>
            <a:r>
              <a:rPr lang="sl-SI" b="0" dirty="0" smtClean="0">
                <a:solidFill>
                  <a:srgbClr val="C00000"/>
                </a:solidFill>
              </a:rPr>
              <a:t>KRATEK ZAPIS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23" name="Ograda vsebine 22"/>
          <p:cNvSpPr>
            <a:spLocks noGrp="1"/>
          </p:cNvSpPr>
          <p:nvPr>
            <p:ph sz="quarter" idx="4"/>
          </p:nvPr>
        </p:nvSpPr>
        <p:spPr>
          <a:xfrm>
            <a:off x="4716016" y="2276872"/>
            <a:ext cx="4032448" cy="41044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u="sng" dirty="0"/>
              <a:t>I</a:t>
            </a:r>
            <a:r>
              <a:rPr lang="sl-SI" b="1" dirty="0">
                <a:solidFill>
                  <a:srgbClr val="C00000"/>
                </a:solidFill>
              </a:rPr>
              <a:t>‘m </a:t>
            </a:r>
            <a:r>
              <a:rPr lang="sl-SI" dirty="0"/>
              <a:t>a </a:t>
            </a:r>
            <a:r>
              <a:rPr lang="sl-SI" dirty="0" err="1"/>
              <a:t>boy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pPr marL="68580" indent="0">
              <a:buNone/>
            </a:pPr>
            <a:r>
              <a:rPr lang="sl-SI" u="sng" dirty="0" err="1"/>
              <a:t>He</a:t>
            </a:r>
            <a:r>
              <a:rPr lang="sl-SI" b="1" dirty="0">
                <a:solidFill>
                  <a:srgbClr val="FFC000"/>
                </a:solidFill>
              </a:rPr>
              <a:t>‘s </a:t>
            </a:r>
            <a:r>
              <a:rPr lang="sl-SI" dirty="0" err="1" smtClean="0"/>
              <a:t>old</a:t>
            </a:r>
            <a:r>
              <a:rPr lang="sl-SI" dirty="0" smtClean="0"/>
              <a:t>.</a:t>
            </a:r>
          </a:p>
          <a:p>
            <a:pPr marL="68580" indent="0">
              <a:buNone/>
            </a:pPr>
            <a:r>
              <a:rPr lang="sl-SI" u="sng" dirty="0" err="1" smtClean="0"/>
              <a:t>She</a:t>
            </a:r>
            <a:r>
              <a:rPr lang="sl-SI" b="1" dirty="0" smtClean="0">
                <a:solidFill>
                  <a:srgbClr val="FFC000"/>
                </a:solidFill>
              </a:rPr>
              <a:t>‘s</a:t>
            </a:r>
            <a:r>
              <a:rPr lang="sl-SI" dirty="0" smtClean="0"/>
              <a:t> </a:t>
            </a:r>
            <a:r>
              <a:rPr lang="sl-SI" dirty="0" err="1"/>
              <a:t>young</a:t>
            </a:r>
            <a:r>
              <a:rPr lang="sl-SI" dirty="0"/>
              <a:t>. </a:t>
            </a:r>
            <a:endParaRPr lang="sl-SI" u="sng" dirty="0" smtClean="0"/>
          </a:p>
          <a:p>
            <a:pPr marL="68580" indent="0">
              <a:buNone/>
            </a:pPr>
            <a:r>
              <a:rPr lang="sl-SI" u="sng" dirty="0" smtClean="0"/>
              <a:t>It</a:t>
            </a:r>
            <a:r>
              <a:rPr lang="sl-SI" b="1" dirty="0" smtClean="0">
                <a:solidFill>
                  <a:srgbClr val="FFC000"/>
                </a:solidFill>
              </a:rPr>
              <a:t>‘s</a:t>
            </a:r>
            <a:r>
              <a:rPr lang="sl-SI" dirty="0" smtClean="0"/>
              <a:t> </a:t>
            </a:r>
            <a:r>
              <a:rPr lang="sl-SI" dirty="0"/>
              <a:t>a dog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pPr marL="68580" indent="0">
              <a:buNone/>
            </a:pPr>
            <a:r>
              <a:rPr lang="sl-SI" u="sng" dirty="0" err="1" smtClean="0"/>
              <a:t>We</a:t>
            </a:r>
            <a:r>
              <a:rPr lang="sl-SI" b="1" dirty="0" smtClean="0">
                <a:solidFill>
                  <a:srgbClr val="00B050"/>
                </a:solidFill>
              </a:rPr>
              <a:t>‘</a:t>
            </a:r>
            <a:r>
              <a:rPr lang="sl-SI" b="1" dirty="0" err="1" smtClean="0">
                <a:solidFill>
                  <a:srgbClr val="00B050"/>
                </a:solidFill>
              </a:rPr>
              <a:t>re</a:t>
            </a:r>
            <a:r>
              <a:rPr lang="sl-SI" dirty="0" smtClean="0"/>
              <a:t> </a:t>
            </a:r>
            <a:r>
              <a:rPr lang="sl-SI" dirty="0" err="1" smtClean="0"/>
              <a:t>happy</a:t>
            </a:r>
            <a:r>
              <a:rPr lang="sl-SI" dirty="0" smtClean="0"/>
              <a:t>.</a:t>
            </a:r>
          </a:p>
          <a:p>
            <a:pPr marL="68580" indent="0">
              <a:buNone/>
            </a:pPr>
            <a:r>
              <a:rPr lang="sl-SI" u="sng" dirty="0" err="1" smtClean="0"/>
              <a:t>You</a:t>
            </a:r>
            <a:r>
              <a:rPr lang="sl-SI" b="1" dirty="0" smtClean="0">
                <a:solidFill>
                  <a:srgbClr val="00B050"/>
                </a:solidFill>
              </a:rPr>
              <a:t>‘</a:t>
            </a:r>
            <a:r>
              <a:rPr lang="sl-SI" b="1" dirty="0" err="1" smtClean="0">
                <a:solidFill>
                  <a:srgbClr val="00B050"/>
                </a:solidFill>
              </a:rPr>
              <a:t>re</a:t>
            </a:r>
            <a:r>
              <a:rPr lang="sl-SI" dirty="0" smtClean="0"/>
              <a:t> </a:t>
            </a:r>
            <a:r>
              <a:rPr lang="sl-SI" dirty="0" err="1" smtClean="0"/>
              <a:t>tall</a:t>
            </a:r>
            <a:r>
              <a:rPr lang="sl-SI" dirty="0" smtClean="0"/>
              <a:t>.</a:t>
            </a:r>
          </a:p>
          <a:p>
            <a:pPr marL="68580" indent="0">
              <a:buNone/>
            </a:pPr>
            <a:r>
              <a:rPr lang="sl-SI" u="sng" dirty="0" err="1" smtClean="0"/>
              <a:t>They</a:t>
            </a:r>
            <a:r>
              <a:rPr lang="sl-SI" b="1" dirty="0" smtClean="0">
                <a:solidFill>
                  <a:srgbClr val="00B050"/>
                </a:solidFill>
              </a:rPr>
              <a:t>‘</a:t>
            </a:r>
            <a:r>
              <a:rPr lang="sl-SI" b="1" dirty="0" err="1" smtClean="0">
                <a:solidFill>
                  <a:srgbClr val="00B050"/>
                </a:solidFill>
              </a:rPr>
              <a:t>re</a:t>
            </a:r>
            <a:r>
              <a:rPr lang="sl-SI" dirty="0" smtClean="0"/>
              <a:t> </a:t>
            </a:r>
            <a:r>
              <a:rPr lang="sl-SI" dirty="0" err="1" smtClean="0"/>
              <a:t>friendly</a:t>
            </a:r>
            <a:r>
              <a:rPr lang="sl-SI" dirty="0" smtClean="0"/>
              <a:t>.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11A72474-6A0D-4886-ADAB-35E69DE4B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09419"/>
              </p:ext>
            </p:extLst>
          </p:nvPr>
        </p:nvGraphicFramePr>
        <p:xfrm>
          <a:off x="683568" y="861702"/>
          <a:ext cx="7848872" cy="5632370"/>
        </p:xfrm>
        <a:graphic>
          <a:graphicData uri="http://schemas.openxmlformats.org/drawingml/2006/table">
            <a:tbl>
              <a:tblPr/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371085129"/>
                    </a:ext>
                  </a:extLst>
                </a:gridCol>
              </a:tblGrid>
              <a:tr h="5519625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Complete the sentences with the forms of </a:t>
                      </a:r>
                      <a:r>
                        <a:rPr lang="en-AU" sz="1800" noProof="0" dirty="0">
                          <a:solidFill>
                            <a:srgbClr val="C00000"/>
                          </a:solidFill>
                          <a:effectLst/>
                        </a:rPr>
                        <a:t>verb</a:t>
                      </a: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</a:rPr>
                        <a:t> TO BE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(am, is, are).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sl-SI" sz="1600" dirty="0">
                          <a:solidFill>
                            <a:srgbClr val="838D9B"/>
                          </a:solidFill>
                          <a:effectLst/>
                        </a:rPr>
                        <a:t>Dopolni povedi z ustreznimi oblikami glagola biti.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1. I </a:t>
                      </a:r>
                      <a:r>
                        <a:rPr lang="sl-SI" sz="2000" dirty="0">
                          <a:effectLst/>
                        </a:rPr>
                        <a:t> ______ </a:t>
                      </a:r>
                      <a:r>
                        <a:rPr lang="en-US" sz="2000" dirty="0">
                          <a:effectLst/>
                        </a:rPr>
                        <a:t>at home.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2. She  </a:t>
                      </a:r>
                      <a:r>
                        <a:rPr lang="sl-SI" sz="2000" dirty="0">
                          <a:effectLst/>
                        </a:rPr>
                        <a:t>________  in </a:t>
                      </a:r>
                      <a:r>
                        <a:rPr lang="en-AU" sz="2000" noProof="0" dirty="0">
                          <a:effectLst/>
                        </a:rPr>
                        <a:t>the kitchen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r>
                        <a:rPr lang="sl-SI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3. We  </a:t>
                      </a:r>
                      <a:r>
                        <a:rPr lang="sl-SI" sz="2000" dirty="0">
                          <a:effectLst/>
                        </a:rPr>
                        <a:t>________ </a:t>
                      </a:r>
                      <a:r>
                        <a:rPr lang="en-US" sz="2000" dirty="0">
                          <a:effectLst/>
                        </a:rPr>
                        <a:t>in the </a:t>
                      </a:r>
                      <a:r>
                        <a:rPr lang="en-AU" sz="2000" noProof="0" dirty="0">
                          <a:effectLst/>
                        </a:rPr>
                        <a:t>living room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4. This  </a:t>
                      </a:r>
                      <a:r>
                        <a:rPr lang="sl-SI" sz="2000" dirty="0">
                          <a:effectLst/>
                        </a:rPr>
                        <a:t>________ </a:t>
                      </a:r>
                      <a:r>
                        <a:rPr lang="en-US" sz="2000" dirty="0">
                          <a:effectLst/>
                        </a:rPr>
                        <a:t>my </a:t>
                      </a:r>
                      <a:r>
                        <a:rPr lang="en-AU" sz="2000" noProof="0" dirty="0">
                          <a:effectLst/>
                        </a:rPr>
                        <a:t>photo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5.</a:t>
                      </a:r>
                      <a:r>
                        <a:rPr lang="sl-SI" sz="2000" dirty="0">
                          <a:effectLst/>
                        </a:rPr>
                        <a:t> </a:t>
                      </a:r>
                      <a:r>
                        <a:rPr lang="en-AU" sz="2000" noProof="0" dirty="0">
                          <a:effectLst/>
                        </a:rPr>
                        <a:t>My</a:t>
                      </a:r>
                      <a:r>
                        <a:rPr lang="en-US" sz="2000" dirty="0">
                          <a:effectLst/>
                        </a:rPr>
                        <a:t> friends  </a:t>
                      </a:r>
                      <a:r>
                        <a:rPr lang="sl-SI" sz="2000" dirty="0">
                          <a:effectLst/>
                        </a:rPr>
                        <a:t>__________ at </a:t>
                      </a:r>
                      <a:r>
                        <a:rPr lang="en-AU" sz="2000" noProof="0" dirty="0">
                          <a:effectLst/>
                        </a:rPr>
                        <a:t>school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6. Uncle George  </a:t>
                      </a:r>
                      <a:r>
                        <a:rPr lang="sl-SI" sz="2000" dirty="0">
                          <a:effectLst/>
                        </a:rPr>
                        <a:t>_____ </a:t>
                      </a:r>
                      <a:r>
                        <a:rPr lang="en-AU" sz="2000" noProof="0" dirty="0">
                          <a:effectLst/>
                        </a:rPr>
                        <a:t>great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7. The dog  </a:t>
                      </a:r>
                      <a:r>
                        <a:rPr lang="sl-SI" sz="2000" dirty="0">
                          <a:effectLst/>
                        </a:rPr>
                        <a:t>________ </a:t>
                      </a:r>
                      <a:r>
                        <a:rPr lang="en-AU" sz="2000" noProof="0" dirty="0">
                          <a:effectLst/>
                        </a:rPr>
                        <a:t>black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8. He</a:t>
                      </a:r>
                      <a:r>
                        <a:rPr lang="sl-SI" sz="2000" dirty="0">
                          <a:effectLst/>
                        </a:rPr>
                        <a:t> _______ </a:t>
                      </a:r>
                      <a:r>
                        <a:rPr lang="en-US" sz="2000" dirty="0">
                          <a:effectLst/>
                        </a:rPr>
                        <a:t>very funny.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9. The </a:t>
                      </a:r>
                      <a:r>
                        <a:rPr lang="en-AU" sz="2000" noProof="0" dirty="0">
                          <a:effectLst/>
                        </a:rPr>
                        <a:t>snakes</a:t>
                      </a:r>
                      <a:r>
                        <a:rPr lang="sl-SI" sz="2000" dirty="0">
                          <a:effectLst/>
                        </a:rPr>
                        <a:t> __________</a:t>
                      </a:r>
                      <a:r>
                        <a:rPr lang="en-US" sz="2000" dirty="0">
                          <a:effectLst/>
                        </a:rPr>
                        <a:t>  </a:t>
                      </a:r>
                      <a:r>
                        <a:rPr lang="en-AU" sz="2000" noProof="0" dirty="0">
                          <a:effectLst/>
                        </a:rPr>
                        <a:t>dangerous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10. You  </a:t>
                      </a:r>
                      <a:r>
                        <a:rPr lang="sl-SI" sz="2000" dirty="0">
                          <a:effectLst/>
                        </a:rPr>
                        <a:t>________ </a:t>
                      </a:r>
                      <a:r>
                        <a:rPr lang="en-AU" sz="2000" noProof="0" dirty="0">
                          <a:effectLst/>
                        </a:rPr>
                        <a:t>fussy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11. Susan  </a:t>
                      </a:r>
                      <a:r>
                        <a:rPr lang="sl-SI" sz="2000" dirty="0">
                          <a:effectLst/>
                        </a:rPr>
                        <a:t>________  </a:t>
                      </a:r>
                      <a:r>
                        <a:rPr lang="en-AU" sz="2000" noProof="0" dirty="0">
                          <a:effectLst/>
                        </a:rPr>
                        <a:t>nice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12. They  </a:t>
                      </a:r>
                      <a:r>
                        <a:rPr lang="sl-SI" sz="2000" dirty="0">
                          <a:effectLst/>
                        </a:rPr>
                        <a:t>___________ </a:t>
                      </a:r>
                      <a:r>
                        <a:rPr lang="en-US" sz="2000" dirty="0">
                          <a:effectLst/>
                        </a:rPr>
                        <a:t>in the house.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13. </a:t>
                      </a:r>
                      <a:r>
                        <a:rPr lang="en-AU" sz="2000" noProof="0" dirty="0">
                          <a:effectLst/>
                        </a:rPr>
                        <a:t>This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sl-SI" sz="2000" dirty="0">
                          <a:effectLst/>
                        </a:rPr>
                        <a:t>PC game</a:t>
                      </a:r>
                      <a:r>
                        <a:rPr lang="en-US" sz="2000" dirty="0">
                          <a:effectLst/>
                        </a:rPr>
                        <a:t>  </a:t>
                      </a:r>
                      <a:r>
                        <a:rPr lang="sl-SI" sz="2000" dirty="0">
                          <a:effectLst/>
                        </a:rPr>
                        <a:t>________ </a:t>
                      </a:r>
                      <a:r>
                        <a:rPr lang="en-US" sz="2000" dirty="0">
                          <a:effectLst/>
                        </a:rPr>
                        <a:t>cool.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14. My </a:t>
                      </a:r>
                      <a:r>
                        <a:rPr lang="en-AU" sz="2000" noProof="0" dirty="0">
                          <a:effectLst/>
                        </a:rPr>
                        <a:t>brother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sl-SI" sz="2000" dirty="0">
                          <a:effectLst/>
                        </a:rPr>
                        <a:t>________ </a:t>
                      </a:r>
                      <a:r>
                        <a:rPr lang="en-AU" sz="2000" noProof="0" dirty="0">
                          <a:effectLst/>
                        </a:rPr>
                        <a:t>very tall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15. </a:t>
                      </a:r>
                      <a:r>
                        <a:rPr lang="en-AU" sz="2000" noProof="0" dirty="0">
                          <a:effectLst/>
                        </a:rPr>
                        <a:t>They</a:t>
                      </a:r>
                      <a:r>
                        <a:rPr lang="sl-SI" sz="2000" dirty="0">
                          <a:effectLst/>
                        </a:rPr>
                        <a:t> _________</a:t>
                      </a:r>
                      <a:r>
                        <a:rPr lang="en-US" sz="2000" dirty="0">
                          <a:effectLst/>
                        </a:rPr>
                        <a:t>  in Italy.</a:t>
                      </a:r>
                      <a:endParaRPr lang="en-US" sz="2400" dirty="0">
                        <a:effectLst/>
                      </a:endParaRPr>
                    </a:p>
                  </a:txBody>
                  <a:tcPr marL="67905" marR="67905" marT="67905" marB="679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490708"/>
                  </a:ext>
                </a:extLst>
              </a:tr>
            </a:tbl>
          </a:graphicData>
        </a:graphic>
      </p:graphicFrame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3288D08B-90CD-44F4-AB45-6A3660691191}"/>
              </a:ext>
            </a:extLst>
          </p:cNvPr>
          <p:cNvSpPr txBox="1"/>
          <p:nvPr/>
        </p:nvSpPr>
        <p:spPr>
          <a:xfrm>
            <a:off x="4644008" y="11663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WORKSHEET –  TO BE (AM, IS, ARE) </a:t>
            </a:r>
          </a:p>
        </p:txBody>
      </p:sp>
    </p:spTree>
    <p:extLst>
      <p:ext uri="{BB962C8B-B14F-4D97-AF65-F5344CB8AC3E}">
        <p14:creationId xmlns:p14="http://schemas.microsoft.com/office/powerpoint/2010/main" val="31152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11A72474-6A0D-4886-ADAB-35E69DE4B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94963"/>
              </p:ext>
            </p:extLst>
          </p:nvPr>
        </p:nvGraphicFramePr>
        <p:xfrm>
          <a:off x="1115616" y="840397"/>
          <a:ext cx="7452828" cy="5400599"/>
        </p:xfrm>
        <a:graphic>
          <a:graphicData uri="http://schemas.openxmlformats.org/drawingml/2006/table">
            <a:tbl>
              <a:tblPr/>
              <a:tblGrid>
                <a:gridCol w="7452828">
                  <a:extLst>
                    <a:ext uri="{9D8B030D-6E8A-4147-A177-3AD203B41FA5}">
                      <a16:colId xmlns:a16="http://schemas.microsoft.com/office/drawing/2014/main" xmlns="" val="2371085129"/>
                    </a:ext>
                  </a:extLst>
                </a:gridCol>
              </a:tblGrid>
              <a:tr h="5400599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endParaRPr lang="sl-SI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sl-SI" sz="3200" dirty="0" smtClean="0">
                          <a:solidFill>
                            <a:srgbClr val="C00000"/>
                          </a:solidFill>
                          <a:effectLst/>
                        </a:rPr>
                        <a:t>TO</a:t>
                      </a:r>
                      <a:r>
                        <a:rPr lang="sl-SI" sz="3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BE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sl-SI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. I 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AU" sz="2400" b="1" noProof="0" dirty="0">
                          <a:effectLst/>
                        </a:rPr>
                        <a:t>am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at home.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2. She 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in </a:t>
                      </a:r>
                      <a:r>
                        <a:rPr lang="en-AU" sz="2400" noProof="0" dirty="0">
                          <a:effectLst/>
                        </a:rPr>
                        <a:t>the kitchen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3. We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are</a:t>
                      </a:r>
                      <a:r>
                        <a:rPr lang="sl-SI" sz="2400" dirty="0">
                          <a:effectLst/>
                        </a:rPr>
                        <a:t> i</a:t>
                      </a:r>
                      <a:r>
                        <a:rPr lang="en-US" sz="2400" dirty="0">
                          <a:effectLst/>
                        </a:rPr>
                        <a:t>n the </a:t>
                      </a:r>
                      <a:r>
                        <a:rPr lang="en-AU" sz="2400" noProof="0" dirty="0">
                          <a:effectLst/>
                        </a:rPr>
                        <a:t>living room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4. This 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my </a:t>
                      </a:r>
                      <a:r>
                        <a:rPr lang="en-AU" sz="2400" noProof="0" dirty="0">
                          <a:effectLst/>
                        </a:rPr>
                        <a:t>photo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5.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AU" sz="2400" noProof="0" dirty="0">
                          <a:effectLst/>
                        </a:rPr>
                        <a:t>My</a:t>
                      </a:r>
                      <a:r>
                        <a:rPr lang="en-US" sz="2400" dirty="0">
                          <a:effectLst/>
                        </a:rPr>
                        <a:t> friends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are</a:t>
                      </a:r>
                      <a:r>
                        <a:rPr lang="sl-SI" sz="2400" dirty="0">
                          <a:effectLst/>
                        </a:rPr>
                        <a:t> at </a:t>
                      </a:r>
                      <a:r>
                        <a:rPr lang="en-AU" sz="2400" noProof="0" dirty="0">
                          <a:effectLst/>
                        </a:rPr>
                        <a:t>school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6. Uncle George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AU" sz="2400" noProof="0" dirty="0">
                          <a:effectLst/>
                        </a:rPr>
                        <a:t>great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7. The dog 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AU" sz="2400" noProof="0" dirty="0">
                          <a:effectLst/>
                        </a:rPr>
                        <a:t>black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8. He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very funny.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9. The </a:t>
                      </a:r>
                      <a:r>
                        <a:rPr lang="en-AU" sz="2400" noProof="0" dirty="0">
                          <a:effectLst/>
                        </a:rPr>
                        <a:t>snakes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are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AU" sz="2400" noProof="0" dirty="0">
                          <a:effectLst/>
                        </a:rPr>
                        <a:t>dangerous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10. You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are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AU" sz="2400" noProof="0" dirty="0">
                          <a:effectLst/>
                        </a:rPr>
                        <a:t>fussy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11. Susan 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AU" sz="2400" noProof="0" dirty="0">
                          <a:effectLst/>
                        </a:rPr>
                        <a:t>nice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12. They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are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in the house.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13. </a:t>
                      </a:r>
                      <a:r>
                        <a:rPr lang="en-AU" sz="2400" noProof="0" dirty="0">
                          <a:effectLst/>
                        </a:rPr>
                        <a:t>This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sl-SI" sz="2400" dirty="0">
                          <a:effectLst/>
                        </a:rPr>
                        <a:t>PC game 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cool.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14. My </a:t>
                      </a:r>
                      <a:r>
                        <a:rPr lang="en-AU" sz="2400" noProof="0" dirty="0">
                          <a:effectLst/>
                        </a:rPr>
                        <a:t>brother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sl-SI" sz="2400" b="1" dirty="0">
                          <a:effectLst/>
                        </a:rPr>
                        <a:t>is</a:t>
                      </a:r>
                      <a:r>
                        <a:rPr lang="sl-SI" sz="2400" dirty="0">
                          <a:effectLst/>
                        </a:rPr>
                        <a:t> </a:t>
                      </a:r>
                      <a:r>
                        <a:rPr lang="en-AU" sz="2400" noProof="0" dirty="0">
                          <a:effectLst/>
                        </a:rPr>
                        <a:t>very tall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15. </a:t>
                      </a:r>
                      <a:r>
                        <a:rPr lang="en-AU" sz="2400" noProof="0" dirty="0">
                          <a:effectLst/>
                        </a:rPr>
                        <a:t>They</a:t>
                      </a:r>
                      <a:r>
                        <a:rPr lang="sl-SI" sz="2400" noProof="0" dirty="0">
                          <a:effectLst/>
                        </a:rPr>
                        <a:t> </a:t>
                      </a:r>
                      <a:r>
                        <a:rPr lang="sl-SI" sz="2400" b="1" dirty="0">
                          <a:effectLst/>
                        </a:rPr>
                        <a:t>are</a:t>
                      </a:r>
                      <a:r>
                        <a:rPr lang="en-US" sz="2400" dirty="0">
                          <a:effectLst/>
                        </a:rPr>
                        <a:t> in Italy.</a:t>
                      </a:r>
                    </a:p>
                  </a:txBody>
                  <a:tcPr marL="67905" marR="67905" marT="67905" marB="679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490708"/>
                  </a:ext>
                </a:extLst>
              </a:tr>
            </a:tbl>
          </a:graphicData>
        </a:graphic>
      </p:graphicFrame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3288D08B-90CD-44F4-AB45-6A3660691191}"/>
              </a:ext>
            </a:extLst>
          </p:cNvPr>
          <p:cNvSpPr txBox="1"/>
          <p:nvPr/>
        </p:nvSpPr>
        <p:spPr>
          <a:xfrm>
            <a:off x="4572000" y="18864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/>
                </a:solidFill>
              </a:rPr>
              <a:t>REŠITVE WORKSHEET –  TO BE (AM, IS, ARE)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40466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C00000"/>
                </a:solidFill>
              </a:rPr>
              <a:t>Preveri, če imaš v zvezku pravilen zapis.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1134" y="836712"/>
            <a:ext cx="7024744" cy="829896"/>
          </a:xfrm>
        </p:spPr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rgbClr val="C00000"/>
                </a:solidFill>
              </a:rPr>
              <a:t>WHERE ARE THEY?</a:t>
            </a:r>
            <a:r>
              <a:rPr lang="sl-SI" sz="2700" dirty="0">
                <a:solidFill>
                  <a:srgbClr val="C00000"/>
                </a:solidFill>
              </a:rPr>
              <a:t/>
            </a:r>
            <a:br>
              <a:rPr lang="sl-SI" sz="2700" dirty="0">
                <a:solidFill>
                  <a:srgbClr val="C00000"/>
                </a:solidFill>
              </a:rPr>
            </a:br>
            <a:r>
              <a:rPr lang="en-US" sz="2700" dirty="0">
                <a:solidFill>
                  <a:srgbClr val="C00000"/>
                </a:solidFill>
              </a:rPr>
              <a:t>Listen and write the numbers</a:t>
            </a:r>
            <a:r>
              <a:rPr lang="sl-SI" sz="2700" dirty="0">
                <a:solidFill>
                  <a:srgbClr val="C00000"/>
                </a:solidFill>
              </a:rPr>
              <a:t> in </a:t>
            </a:r>
            <a:r>
              <a:rPr lang="en-AU" sz="2700" dirty="0">
                <a:solidFill>
                  <a:srgbClr val="C00000"/>
                </a:solidFill>
              </a:rPr>
              <a:t>the notebook</a:t>
            </a:r>
            <a:r>
              <a:rPr lang="en-US" sz="2700" dirty="0">
                <a:solidFill>
                  <a:srgbClr val="C00000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sl-SI" sz="2200" dirty="0"/>
              <a:t>Poslušaj in napiši številke v zvezek.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14572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BOOK – p. 78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U78-1 (audio-extractor.net)">
            <a:hlinkClick r:id="" action="ppaction://media"/>
            <a:extLst>
              <a:ext uri="{FF2B5EF4-FFF2-40B4-BE49-F238E27FC236}">
                <a16:creationId xmlns:a16="http://schemas.microsoft.com/office/drawing/2014/main" xmlns="" id="{A8B5B0DA-22F9-4DEA-98E3-6997C6C967E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1412776"/>
            <a:ext cx="994585" cy="994585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1D8F50B-8F56-4EA1-8703-77560A862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5" y="1700808"/>
            <a:ext cx="663326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98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2383" y="5356176"/>
            <a:ext cx="6775921" cy="1827565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solidFill>
                  <a:srgbClr val="C00000"/>
                </a:solidFill>
              </a:rPr>
              <a:t>Now check the answers in your </a:t>
            </a:r>
            <a:r>
              <a:rPr lang="en-US" dirty="0" smtClean="0">
                <a:solidFill>
                  <a:srgbClr val="C00000"/>
                </a:solidFill>
              </a:rPr>
              <a:t>workbook!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9641"/>
            <a:ext cx="1008069" cy="12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ownload Free png Download Free png Great Job PNG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ownload Free png Download Free png Great Job PNG Transparen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Congratulations C2 - Send Fresh Flowers Online, Flower Delivery in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323978" cy="43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7D99EC-9A81-4B8A-B1FC-596906BF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55" y="2132856"/>
            <a:ext cx="6037300" cy="424847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A77D25DA-C669-4BA2-B0EA-FA5707BC7DF9}"/>
              </a:ext>
            </a:extLst>
          </p:cNvPr>
          <p:cNvSpPr txBox="1"/>
          <p:nvPr/>
        </p:nvSpPr>
        <p:spPr>
          <a:xfrm>
            <a:off x="893876" y="102761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Check the answers</a:t>
            </a:r>
            <a:r>
              <a:rPr lang="sl-SI" sz="2400" dirty="0">
                <a:solidFill>
                  <a:srgbClr val="C00000"/>
                </a:solidFill>
              </a:rPr>
              <a:t>.</a:t>
            </a:r>
            <a:endParaRPr lang="en-AU" sz="2400" dirty="0">
              <a:solidFill>
                <a:srgbClr val="C00000"/>
              </a:solidFill>
            </a:endParaRPr>
          </a:p>
          <a:p>
            <a:r>
              <a:rPr lang="sl-SI" sz="2000" dirty="0">
                <a:solidFill>
                  <a:srgbClr val="838D9B"/>
                </a:solidFill>
              </a:rPr>
              <a:t>Preveri rešitve</a:t>
            </a:r>
            <a:r>
              <a:rPr lang="sl-SI" sz="1600" dirty="0">
                <a:solidFill>
                  <a:srgbClr val="838D9B"/>
                </a:solidFill>
              </a:rPr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FD4583B0-4E24-46ED-962F-456014E74DAE}"/>
              </a:ext>
            </a:extLst>
          </p:cNvPr>
          <p:cNvSpPr txBox="1"/>
          <p:nvPr/>
        </p:nvSpPr>
        <p:spPr>
          <a:xfrm>
            <a:off x="4716016" y="160610"/>
            <a:ext cx="3803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WORKBOOK – p. 76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2" descr="Rezultat iskanja slik za my sails 1">
            <a:extLst>
              <a:ext uri="{FF2B5EF4-FFF2-40B4-BE49-F238E27FC236}">
                <a16:creationId xmlns:a16="http://schemas.microsoft.com/office/drawing/2014/main" xmlns="" id="{1484A36C-8D53-477D-9CA7-F13A25317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29EB52-2743-47F6-A09C-C0C0D364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19040"/>
            <a:ext cx="7024744" cy="884643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Check</a:t>
            </a:r>
            <a:r>
              <a:rPr lang="en-US" sz="2400" dirty="0">
                <a:solidFill>
                  <a:srgbClr val="C00000"/>
                </a:solidFill>
              </a:rPr>
              <a:t> the numbers.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l-SI" sz="2000" dirty="0"/>
              <a:t>Preveri rešitve</a:t>
            </a:r>
            <a:r>
              <a:rPr lang="en-US" sz="2000" dirty="0">
                <a:solidFill>
                  <a:srgbClr val="838D9B"/>
                </a:solidFill>
              </a:rPr>
              <a:t>.</a:t>
            </a:r>
            <a:endParaRPr lang="sl-SI" sz="2000" dirty="0">
              <a:solidFill>
                <a:srgbClr val="838D9B"/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1880FDDA-6F77-457E-993E-65AFADC60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27"/>
          <a:stretch/>
        </p:blipFill>
        <p:spPr>
          <a:xfrm>
            <a:off x="708859" y="1124744"/>
            <a:ext cx="7874266" cy="5733256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45EFFAB7-D467-475E-88EE-85027A533E64}"/>
              </a:ext>
            </a:extLst>
          </p:cNvPr>
          <p:cNvSpPr/>
          <p:nvPr/>
        </p:nvSpPr>
        <p:spPr>
          <a:xfrm>
            <a:off x="4645992" y="13814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BOOK – p. 78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78-2">
            <a:hlinkClick r:id="" action="ppaction://media"/>
            <a:extLst>
              <a:ext uri="{FF2B5EF4-FFF2-40B4-BE49-F238E27FC236}">
                <a16:creationId xmlns:a16="http://schemas.microsoft.com/office/drawing/2014/main" xmlns="" id="{1F502297-29D4-47CD-A611-C4750F48F54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1138940"/>
            <a:ext cx="1041648" cy="1041648"/>
          </a:xfr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96B7045-13E3-475C-A787-1113E015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1202641"/>
            <a:ext cx="7024744" cy="829896"/>
          </a:xfrm>
        </p:spPr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rgbClr val="C00000"/>
                </a:solidFill>
              </a:rPr>
              <a:t>MY HOME</a:t>
            </a:r>
            <a:r>
              <a:rPr lang="sl-SI" sz="2700" dirty="0">
                <a:solidFill>
                  <a:srgbClr val="C00000"/>
                </a:solidFill>
              </a:rPr>
              <a:t/>
            </a:r>
            <a:br>
              <a:rPr lang="sl-SI" sz="2700" dirty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Listen </a:t>
            </a:r>
            <a:r>
              <a:rPr lang="en-US" sz="2700" dirty="0">
                <a:solidFill>
                  <a:srgbClr val="C00000"/>
                </a:solidFill>
              </a:rPr>
              <a:t>and </a:t>
            </a:r>
            <a:r>
              <a:rPr lang="en-AU" sz="2700" dirty="0">
                <a:solidFill>
                  <a:srgbClr val="C00000"/>
                </a:solidFill>
              </a:rPr>
              <a:t>sing</a:t>
            </a:r>
            <a:r>
              <a:rPr lang="en-US" sz="2700" dirty="0">
                <a:solidFill>
                  <a:srgbClr val="C00000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sl-SI" sz="2200" dirty="0"/>
              <a:t>Poslušaj in zapoj.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A1BBE0B1-A844-45C7-AC7B-2200F17296C4}"/>
              </a:ext>
            </a:extLst>
          </p:cNvPr>
          <p:cNvSpPr txBox="1"/>
          <p:nvPr/>
        </p:nvSpPr>
        <p:spPr>
          <a:xfrm>
            <a:off x="4716016" y="14572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BOOK – p. 78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C3E2076-9736-4B91-BD0E-C0B614B2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492896"/>
            <a:ext cx="8064896" cy="37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4F6DF52-ED70-4110-BAAD-7172F461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01" y="1615213"/>
            <a:ext cx="7249123" cy="476611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81325166-291F-4DDB-A193-E0B791F77397}"/>
              </a:ext>
            </a:extLst>
          </p:cNvPr>
          <p:cNvSpPr txBox="1"/>
          <p:nvPr/>
        </p:nvSpPr>
        <p:spPr>
          <a:xfrm>
            <a:off x="750771" y="59734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C00000"/>
                </a:solidFill>
              </a:rPr>
              <a:t>Write </a:t>
            </a:r>
            <a:r>
              <a:rPr lang="en-AU" sz="2400" dirty="0">
                <a:solidFill>
                  <a:srgbClr val="C00000"/>
                </a:solidFill>
              </a:rPr>
              <a:t>questions and answers into your notebook.</a:t>
            </a:r>
          </a:p>
          <a:p>
            <a:r>
              <a:rPr lang="sl-SI" sz="2000" dirty="0">
                <a:solidFill>
                  <a:srgbClr val="838D9B"/>
                </a:solidFill>
              </a:rPr>
              <a:t>V zvezek napiši vprašanja in odgovore.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5CFD9399-09B0-4911-976C-C8A6BE1E595F}"/>
              </a:ext>
            </a:extLst>
          </p:cNvPr>
          <p:cNvSpPr/>
          <p:nvPr/>
        </p:nvSpPr>
        <p:spPr>
          <a:xfrm>
            <a:off x="4716016" y="14189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BOOK – p. 79 + NOTEBOOK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2476E169-DFC6-4626-B146-0EDB0A7C3FEA}"/>
              </a:ext>
            </a:extLst>
          </p:cNvPr>
          <p:cNvSpPr txBox="1"/>
          <p:nvPr/>
        </p:nvSpPr>
        <p:spPr>
          <a:xfrm>
            <a:off x="2771800" y="28529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2F2B2C"/>
                </a:solidFill>
              </a:rPr>
              <a:t>Where‘s </a:t>
            </a:r>
            <a:r>
              <a:rPr lang="sl-SI" sz="1400" dirty="0" err="1">
                <a:solidFill>
                  <a:srgbClr val="2F2B2C"/>
                </a:solidFill>
              </a:rPr>
              <a:t>sister</a:t>
            </a:r>
            <a:r>
              <a:rPr lang="en-AU" sz="1400" dirty="0">
                <a:solidFill>
                  <a:srgbClr val="2F2B2C"/>
                </a:solidFill>
              </a:rPr>
              <a:t>?</a:t>
            </a:r>
          </a:p>
          <a:p>
            <a:r>
              <a:rPr lang="en-AU" sz="1400" dirty="0">
                <a:solidFill>
                  <a:srgbClr val="9DAF30"/>
                </a:solidFill>
              </a:rPr>
              <a:t>She‘s in the …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2046982B-C2F7-4FA1-9F44-050D7BDA9488}"/>
              </a:ext>
            </a:extLst>
          </p:cNvPr>
          <p:cNvSpPr txBox="1"/>
          <p:nvPr/>
        </p:nvSpPr>
        <p:spPr>
          <a:xfrm>
            <a:off x="5580112" y="2852935"/>
            <a:ext cx="1546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2F2B2C"/>
                </a:solidFill>
              </a:rPr>
              <a:t>Where‘s </a:t>
            </a:r>
            <a:r>
              <a:rPr lang="sl-SI" sz="1400" dirty="0" err="1">
                <a:solidFill>
                  <a:srgbClr val="2F2B2C"/>
                </a:solidFill>
              </a:rPr>
              <a:t>mum</a:t>
            </a:r>
            <a:r>
              <a:rPr lang="en-AU" sz="1200" dirty="0">
                <a:solidFill>
                  <a:srgbClr val="2F2B2C"/>
                </a:solidFill>
              </a:rPr>
              <a:t>?</a:t>
            </a:r>
          </a:p>
          <a:p>
            <a:r>
              <a:rPr lang="en-AU" sz="1200" dirty="0">
                <a:solidFill>
                  <a:srgbClr val="9DAF30"/>
                </a:solidFill>
              </a:rPr>
              <a:t>She‘s in the …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103239" y="1772816"/>
            <a:ext cx="286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Where</a:t>
            </a:r>
            <a:r>
              <a:rPr lang="sl-SI" dirty="0" smtClean="0"/>
              <a:t> is </a:t>
            </a:r>
            <a:r>
              <a:rPr lang="sl-SI" dirty="0" err="1" smtClean="0"/>
              <a:t>dad</a:t>
            </a:r>
            <a:r>
              <a:rPr lang="sl-SI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4F6DF52-ED70-4110-BAAD-7172F4612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72"/>
          <a:stretch/>
        </p:blipFill>
        <p:spPr>
          <a:xfrm>
            <a:off x="1139301" y="1615213"/>
            <a:ext cx="7249123" cy="366647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81325166-291F-4DDB-A193-E0B791F77397}"/>
              </a:ext>
            </a:extLst>
          </p:cNvPr>
          <p:cNvSpPr txBox="1"/>
          <p:nvPr/>
        </p:nvSpPr>
        <p:spPr>
          <a:xfrm>
            <a:off x="750771" y="59734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C00000"/>
                </a:solidFill>
              </a:rPr>
              <a:t>Write </a:t>
            </a:r>
            <a:r>
              <a:rPr lang="en-AU" sz="2400" dirty="0">
                <a:solidFill>
                  <a:srgbClr val="C00000"/>
                </a:solidFill>
              </a:rPr>
              <a:t>questions and answers into your notebook.</a:t>
            </a:r>
          </a:p>
          <a:p>
            <a:r>
              <a:rPr lang="sl-SI" sz="2000" dirty="0">
                <a:solidFill>
                  <a:srgbClr val="838D9B"/>
                </a:solidFill>
              </a:rPr>
              <a:t>V zvezek napiši vprašanja in odgovore.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5CFD9399-09B0-4911-976C-C8A6BE1E595F}"/>
              </a:ext>
            </a:extLst>
          </p:cNvPr>
          <p:cNvSpPr/>
          <p:nvPr/>
        </p:nvSpPr>
        <p:spPr>
          <a:xfrm>
            <a:off x="4716016" y="14189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BOOK – p. 79 + NOTEBOOK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2476E169-DFC6-4626-B146-0EDB0A7C3FEA}"/>
              </a:ext>
            </a:extLst>
          </p:cNvPr>
          <p:cNvSpPr txBox="1"/>
          <p:nvPr/>
        </p:nvSpPr>
        <p:spPr>
          <a:xfrm>
            <a:off x="2771800" y="28529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2F2B2C"/>
                </a:solidFill>
              </a:rPr>
              <a:t>Where‘s </a:t>
            </a:r>
            <a:r>
              <a:rPr lang="sl-SI" sz="1400" dirty="0" err="1">
                <a:solidFill>
                  <a:srgbClr val="2F2B2C"/>
                </a:solidFill>
              </a:rPr>
              <a:t>sister</a:t>
            </a:r>
            <a:r>
              <a:rPr lang="en-AU" sz="1400" dirty="0">
                <a:solidFill>
                  <a:srgbClr val="2F2B2C"/>
                </a:solidFill>
              </a:rPr>
              <a:t>?</a:t>
            </a:r>
          </a:p>
          <a:p>
            <a:r>
              <a:rPr lang="en-AU" sz="1400" dirty="0">
                <a:solidFill>
                  <a:srgbClr val="9DAF30"/>
                </a:solidFill>
              </a:rPr>
              <a:t>She‘s in the …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2046982B-C2F7-4FA1-9F44-050D7BDA9488}"/>
              </a:ext>
            </a:extLst>
          </p:cNvPr>
          <p:cNvSpPr txBox="1"/>
          <p:nvPr/>
        </p:nvSpPr>
        <p:spPr>
          <a:xfrm>
            <a:off x="5580112" y="2852935"/>
            <a:ext cx="1546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2F2B2C"/>
                </a:solidFill>
              </a:rPr>
              <a:t>Where‘s </a:t>
            </a:r>
            <a:r>
              <a:rPr lang="sl-SI" sz="1400" dirty="0" err="1">
                <a:solidFill>
                  <a:srgbClr val="2F2B2C"/>
                </a:solidFill>
              </a:rPr>
              <a:t>mum</a:t>
            </a:r>
            <a:r>
              <a:rPr lang="en-AU" sz="1200" dirty="0">
                <a:solidFill>
                  <a:srgbClr val="2F2B2C"/>
                </a:solidFill>
              </a:rPr>
              <a:t>?</a:t>
            </a:r>
          </a:p>
          <a:p>
            <a:r>
              <a:rPr lang="en-AU" sz="1200" dirty="0">
                <a:solidFill>
                  <a:srgbClr val="9DAF30"/>
                </a:solidFill>
              </a:rPr>
              <a:t>She‘s in the …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103239" y="1772816"/>
            <a:ext cx="286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Where</a:t>
            </a:r>
            <a:r>
              <a:rPr lang="sl-SI" dirty="0" smtClean="0"/>
              <a:t> is </a:t>
            </a:r>
            <a:r>
              <a:rPr lang="sl-SI" dirty="0" err="1" smtClean="0"/>
              <a:t>dad</a:t>
            </a:r>
            <a:r>
              <a:rPr lang="sl-SI" dirty="0" smtClean="0"/>
              <a:t>?</a:t>
            </a:r>
          </a:p>
          <a:p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3C83CEB-D7C8-4DD0-A7F5-C28167C20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367" y="5445224"/>
            <a:ext cx="7169342" cy="10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2989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MY HOME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 err="1" smtClean="0"/>
              <a:t>book</a:t>
            </a:r>
            <a:r>
              <a:rPr lang="sl-SI" sz="2000" dirty="0" smtClean="0"/>
              <a:t> </a:t>
            </a:r>
            <a:r>
              <a:rPr lang="sl-SI" sz="2000" dirty="0" err="1" smtClean="0"/>
              <a:t>p.79</a:t>
            </a:r>
            <a:r>
              <a:rPr lang="sl-SI" sz="2000" dirty="0" smtClean="0"/>
              <a:t> </a:t>
            </a:r>
            <a:endParaRPr lang="en-US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72654" y="1956688"/>
            <a:ext cx="35283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1.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is </a:t>
            </a:r>
            <a:r>
              <a:rPr lang="sl-SI" sz="2000" dirty="0" err="1" smtClean="0"/>
              <a:t>dad</a:t>
            </a:r>
            <a:r>
              <a:rPr lang="sl-SI" sz="2000" dirty="0" smtClean="0"/>
              <a:t>?</a:t>
            </a:r>
          </a:p>
          <a:p>
            <a:r>
              <a:rPr lang="sl-SI" sz="2000" dirty="0" smtClean="0"/>
              <a:t>    </a:t>
            </a:r>
            <a:r>
              <a:rPr lang="sl-SI" sz="2000" dirty="0" err="1" smtClean="0"/>
              <a:t>He</a:t>
            </a:r>
            <a:r>
              <a:rPr lang="sl-SI" sz="2000" dirty="0" smtClean="0"/>
              <a:t> is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u="sng" dirty="0" err="1" smtClean="0"/>
              <a:t>hall</a:t>
            </a:r>
            <a:r>
              <a:rPr lang="sl-SI" sz="2000" dirty="0" smtClean="0"/>
              <a:t>.</a:t>
            </a:r>
          </a:p>
          <a:p>
            <a:endParaRPr lang="sl-SI" sz="2000" dirty="0" smtClean="0"/>
          </a:p>
          <a:p>
            <a:r>
              <a:rPr lang="sl-SI" sz="2000" dirty="0" smtClean="0"/>
              <a:t>2.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is </a:t>
            </a:r>
            <a:r>
              <a:rPr lang="sl-SI" sz="2000" dirty="0" err="1" smtClean="0"/>
              <a:t>sister</a:t>
            </a:r>
            <a:r>
              <a:rPr lang="sl-SI" sz="2000" dirty="0" smtClean="0"/>
              <a:t>?</a:t>
            </a:r>
          </a:p>
          <a:p>
            <a:r>
              <a:rPr lang="sl-SI" sz="2000" dirty="0" smtClean="0"/>
              <a:t>    </a:t>
            </a:r>
            <a:r>
              <a:rPr lang="sl-SI" sz="2000" dirty="0" err="1" smtClean="0"/>
              <a:t>She</a:t>
            </a:r>
            <a:r>
              <a:rPr lang="sl-SI" sz="2000" dirty="0" smtClean="0"/>
              <a:t> is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u="sng" dirty="0" err="1" smtClean="0"/>
              <a:t>bathroom</a:t>
            </a:r>
            <a:r>
              <a:rPr lang="sl-SI" sz="2000" dirty="0" smtClean="0"/>
              <a:t>.</a:t>
            </a:r>
          </a:p>
          <a:p>
            <a:endParaRPr lang="sl-SI" sz="2000" dirty="0" smtClean="0"/>
          </a:p>
          <a:p>
            <a:r>
              <a:rPr lang="sl-SI" sz="2000" dirty="0" smtClean="0"/>
              <a:t>3.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is Tim?</a:t>
            </a:r>
          </a:p>
          <a:p>
            <a:r>
              <a:rPr lang="sl-SI" sz="2000" dirty="0" smtClean="0"/>
              <a:t>    </a:t>
            </a:r>
            <a:r>
              <a:rPr lang="sl-SI" sz="2000" dirty="0" err="1" smtClean="0"/>
              <a:t>He</a:t>
            </a:r>
            <a:r>
              <a:rPr lang="sl-SI" sz="2000" dirty="0" smtClean="0"/>
              <a:t> is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u="sng" dirty="0" err="1" smtClean="0"/>
              <a:t>bedroom</a:t>
            </a:r>
            <a:r>
              <a:rPr lang="sl-SI" sz="2000" u="sng" dirty="0" smtClean="0"/>
              <a:t>.</a:t>
            </a:r>
          </a:p>
          <a:p>
            <a:endParaRPr lang="sl-SI" sz="2000" dirty="0" smtClean="0"/>
          </a:p>
          <a:p>
            <a:r>
              <a:rPr lang="sl-SI" sz="2000" dirty="0" smtClean="0"/>
              <a:t>4.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is </a:t>
            </a:r>
            <a:r>
              <a:rPr lang="sl-SI" sz="2000" dirty="0" err="1" smtClean="0"/>
              <a:t>mum</a:t>
            </a:r>
            <a:r>
              <a:rPr lang="sl-SI" sz="2000" dirty="0" smtClean="0"/>
              <a:t>?</a:t>
            </a:r>
          </a:p>
          <a:p>
            <a:r>
              <a:rPr lang="sl-SI" sz="2000" dirty="0" smtClean="0"/>
              <a:t>    </a:t>
            </a:r>
            <a:r>
              <a:rPr lang="sl-SI" sz="2000" dirty="0" err="1" smtClean="0"/>
              <a:t>She</a:t>
            </a:r>
            <a:r>
              <a:rPr lang="sl-SI" sz="2000" dirty="0" smtClean="0"/>
              <a:t> is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u="sng" dirty="0" err="1" smtClean="0"/>
              <a:t>kitchen</a:t>
            </a:r>
            <a:r>
              <a:rPr lang="sl-SI" sz="2000" u="sng" dirty="0" smtClean="0"/>
              <a:t>.</a:t>
            </a:r>
          </a:p>
          <a:p>
            <a:endParaRPr lang="sl-SI" sz="2000" dirty="0" smtClean="0"/>
          </a:p>
          <a:p>
            <a:r>
              <a:rPr lang="sl-SI" sz="2000" dirty="0" smtClean="0"/>
              <a:t>5.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is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cat</a:t>
            </a:r>
            <a:r>
              <a:rPr lang="sl-SI" sz="2000" dirty="0" smtClean="0"/>
              <a:t>?</a:t>
            </a:r>
          </a:p>
          <a:p>
            <a:r>
              <a:rPr lang="sl-SI" sz="2000" dirty="0" smtClean="0"/>
              <a:t>    It is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u="sng" dirty="0" smtClean="0"/>
              <a:t>garden.</a:t>
            </a:r>
            <a:endParaRPr lang="sl-SI" dirty="0" smtClean="0"/>
          </a:p>
          <a:p>
            <a:endParaRPr lang="en-US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45EFFAB7-D467-475E-88EE-85027A533E64}"/>
              </a:ext>
            </a:extLst>
          </p:cNvPr>
          <p:cNvSpPr/>
          <p:nvPr/>
        </p:nvSpPr>
        <p:spPr>
          <a:xfrm>
            <a:off x="4645992" y="166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NOTEBOOK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572992" y="1902797"/>
            <a:ext cx="38184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6.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</a:t>
            </a:r>
            <a:r>
              <a:rPr lang="sl-SI" sz="2000" b="1" dirty="0"/>
              <a:t>are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apple</a:t>
            </a:r>
            <a:r>
              <a:rPr lang="sl-SI" sz="2000" b="1" dirty="0" err="1"/>
              <a:t>s</a:t>
            </a:r>
            <a:r>
              <a:rPr lang="sl-SI" sz="2000" dirty="0"/>
              <a:t>?</a:t>
            </a:r>
          </a:p>
          <a:p>
            <a:r>
              <a:rPr lang="sl-SI" sz="2000" dirty="0" smtClean="0"/>
              <a:t>    </a:t>
            </a:r>
            <a:r>
              <a:rPr lang="sl-SI" sz="2000" dirty="0" err="1" smtClean="0"/>
              <a:t>They</a:t>
            </a:r>
            <a:r>
              <a:rPr lang="sl-SI" sz="2000" dirty="0" smtClean="0"/>
              <a:t> </a:t>
            </a:r>
            <a:r>
              <a:rPr lang="sl-SI" sz="2000" b="1" dirty="0"/>
              <a:t>are</a:t>
            </a:r>
            <a:r>
              <a:rPr lang="sl-SI" sz="2000" dirty="0"/>
              <a:t> in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u="sng" dirty="0" err="1"/>
              <a:t>cellar</a:t>
            </a:r>
            <a:r>
              <a:rPr lang="sl-SI" sz="2000" u="sng" dirty="0"/>
              <a:t>.</a:t>
            </a:r>
          </a:p>
          <a:p>
            <a:endParaRPr lang="sl-SI" sz="2000" dirty="0" smtClean="0"/>
          </a:p>
          <a:p>
            <a:r>
              <a:rPr lang="sl-SI" sz="2000" dirty="0" smtClean="0"/>
              <a:t>7.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</a:t>
            </a:r>
            <a:r>
              <a:rPr lang="sl-SI" sz="2000" b="1" dirty="0"/>
              <a:t>are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old</a:t>
            </a:r>
            <a:r>
              <a:rPr lang="sl-SI" sz="2000" dirty="0"/>
              <a:t> </a:t>
            </a:r>
            <a:r>
              <a:rPr lang="sl-SI" sz="2000" dirty="0" err="1"/>
              <a:t>toy</a:t>
            </a:r>
            <a:r>
              <a:rPr lang="sl-SI" sz="2000" b="1" dirty="0" err="1"/>
              <a:t>s</a:t>
            </a:r>
            <a:r>
              <a:rPr lang="sl-SI" sz="2000" dirty="0"/>
              <a:t>?</a:t>
            </a:r>
          </a:p>
          <a:p>
            <a:r>
              <a:rPr lang="sl-SI" sz="2000" dirty="0" smtClean="0"/>
              <a:t>    </a:t>
            </a:r>
            <a:r>
              <a:rPr lang="sl-SI" sz="2000" dirty="0" err="1" smtClean="0"/>
              <a:t>They</a:t>
            </a:r>
            <a:r>
              <a:rPr lang="sl-SI" sz="2000" dirty="0" smtClean="0"/>
              <a:t> </a:t>
            </a:r>
            <a:r>
              <a:rPr lang="sl-SI" sz="2000" b="1" dirty="0"/>
              <a:t>are </a:t>
            </a:r>
            <a:r>
              <a:rPr lang="sl-SI" sz="2000" dirty="0"/>
              <a:t>in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u="sng" dirty="0" err="1"/>
              <a:t>attic</a:t>
            </a:r>
            <a:r>
              <a:rPr lang="sl-SI" sz="2000" u="sng" dirty="0"/>
              <a:t>.</a:t>
            </a:r>
          </a:p>
          <a:p>
            <a:endParaRPr lang="sl-SI" sz="2000" dirty="0" smtClean="0"/>
          </a:p>
          <a:p>
            <a:r>
              <a:rPr lang="sl-SI" sz="2000" dirty="0" smtClean="0"/>
              <a:t>8.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</a:t>
            </a:r>
            <a:r>
              <a:rPr lang="sl-SI" sz="2000" dirty="0"/>
              <a:t>is </a:t>
            </a:r>
            <a:r>
              <a:rPr lang="sl-SI" sz="2000" dirty="0" err="1"/>
              <a:t>the</a:t>
            </a:r>
            <a:r>
              <a:rPr lang="sl-SI" sz="2000" dirty="0"/>
              <a:t> dog?</a:t>
            </a:r>
          </a:p>
          <a:p>
            <a:r>
              <a:rPr lang="sl-SI" sz="2000" dirty="0" smtClean="0"/>
              <a:t>    It </a:t>
            </a:r>
            <a:r>
              <a:rPr lang="sl-SI" sz="2000" dirty="0"/>
              <a:t>is in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u="sng" dirty="0" err="1"/>
              <a:t>toilet</a:t>
            </a:r>
            <a:r>
              <a:rPr lang="sl-SI" sz="2000" u="sng" dirty="0"/>
              <a:t>. </a:t>
            </a:r>
          </a:p>
          <a:p>
            <a:endParaRPr lang="sl-SI" sz="2000" dirty="0" smtClean="0"/>
          </a:p>
          <a:p>
            <a:r>
              <a:rPr lang="sl-SI" sz="2000" dirty="0" smtClean="0"/>
              <a:t>9.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</a:t>
            </a:r>
            <a:r>
              <a:rPr lang="sl-SI" sz="2000" b="1" dirty="0"/>
              <a:t>are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bottle</a:t>
            </a:r>
            <a:r>
              <a:rPr lang="sl-SI" sz="2000" b="1" dirty="0" err="1"/>
              <a:t>s</a:t>
            </a:r>
            <a:r>
              <a:rPr lang="sl-SI" sz="2000" dirty="0"/>
              <a:t>?</a:t>
            </a:r>
          </a:p>
          <a:p>
            <a:r>
              <a:rPr lang="sl-SI" sz="2000" dirty="0" smtClean="0"/>
              <a:t>    </a:t>
            </a:r>
            <a:r>
              <a:rPr lang="sl-SI" sz="2000" dirty="0" err="1" smtClean="0"/>
              <a:t>They</a:t>
            </a:r>
            <a:r>
              <a:rPr lang="sl-SI" sz="2000" dirty="0" smtClean="0"/>
              <a:t> </a:t>
            </a:r>
            <a:r>
              <a:rPr lang="sl-SI" sz="2000" b="1" dirty="0"/>
              <a:t>are</a:t>
            </a:r>
            <a:r>
              <a:rPr lang="sl-SI" sz="2000" dirty="0"/>
              <a:t> in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u="sng" dirty="0" err="1"/>
              <a:t>pantry</a:t>
            </a:r>
            <a:r>
              <a:rPr lang="sl-SI" sz="2000" u="sng" dirty="0"/>
              <a:t>.</a:t>
            </a:r>
          </a:p>
          <a:p>
            <a:endParaRPr lang="sl-SI" sz="2000" dirty="0" smtClean="0"/>
          </a:p>
          <a:p>
            <a:r>
              <a:rPr lang="sl-SI" sz="2000" dirty="0" smtClean="0"/>
              <a:t>10. </a:t>
            </a:r>
            <a:r>
              <a:rPr lang="sl-SI" sz="2000" dirty="0" err="1" smtClean="0"/>
              <a:t>Where</a:t>
            </a:r>
            <a:r>
              <a:rPr lang="sl-SI" sz="2000" dirty="0" smtClean="0"/>
              <a:t> </a:t>
            </a:r>
            <a:r>
              <a:rPr lang="sl-SI" sz="2000" dirty="0"/>
              <a:t>is </a:t>
            </a:r>
            <a:r>
              <a:rPr lang="sl-SI" sz="2000" dirty="0" err="1"/>
              <a:t>the</a:t>
            </a:r>
            <a:r>
              <a:rPr lang="sl-SI" sz="2000" dirty="0"/>
              <a:t> car?</a:t>
            </a:r>
          </a:p>
          <a:p>
            <a:r>
              <a:rPr lang="sl-SI" sz="2000" dirty="0" smtClean="0"/>
              <a:t>      It </a:t>
            </a:r>
            <a:r>
              <a:rPr lang="sl-SI" sz="2000" dirty="0"/>
              <a:t>is in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u="sng" dirty="0" err="1"/>
              <a:t>garage</a:t>
            </a:r>
            <a:r>
              <a:rPr lang="sl-SI" sz="2000" u="sng" dirty="0"/>
              <a:t>.</a:t>
            </a:r>
            <a:endParaRPr lang="sl-SI" sz="2000" dirty="0"/>
          </a:p>
          <a:p>
            <a:endParaRPr lang="sl-SI" dirty="0"/>
          </a:p>
          <a:p>
            <a:endParaRPr lang="en-US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40466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C00000"/>
                </a:solidFill>
              </a:rPr>
              <a:t>Preveri, če imaš v zvezku pravilen zapis.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3FEAD1E9-CD76-471F-BF89-F2C2B8C38DBD}"/>
              </a:ext>
            </a:extLst>
          </p:cNvPr>
          <p:cNvSpPr txBox="1"/>
          <p:nvPr/>
        </p:nvSpPr>
        <p:spPr>
          <a:xfrm>
            <a:off x="716310" y="83424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C00000"/>
                </a:solidFill>
              </a:rPr>
              <a:t>Write the sentences in your notebook and add the numbers. </a:t>
            </a:r>
          </a:p>
          <a:p>
            <a:r>
              <a:rPr lang="sl-SI" sz="1600" dirty="0">
                <a:solidFill>
                  <a:srgbClr val="838D9B"/>
                </a:solidFill>
              </a:rPr>
              <a:t>Prepiši povedi v zvezek in dopolni s številkami.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7CDD24BA-FC02-43B9-B486-B6FBE1F2E688}"/>
              </a:ext>
            </a:extLst>
          </p:cNvPr>
          <p:cNvSpPr/>
          <p:nvPr/>
        </p:nvSpPr>
        <p:spPr>
          <a:xfrm>
            <a:off x="4716016" y="14189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BOOK – p. 79 + NOTEBOOK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D3E134-0431-4469-B07A-FFAD440FE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" t="11486" r="7748" b="2272"/>
          <a:stretch/>
        </p:blipFill>
        <p:spPr>
          <a:xfrm>
            <a:off x="584926" y="1628800"/>
            <a:ext cx="7966380" cy="48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3FEAD1E9-CD76-471F-BF89-F2C2B8C38DBD}"/>
              </a:ext>
            </a:extLst>
          </p:cNvPr>
          <p:cNvSpPr txBox="1"/>
          <p:nvPr/>
        </p:nvSpPr>
        <p:spPr>
          <a:xfrm>
            <a:off x="893876" y="102761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Check the answers</a:t>
            </a:r>
            <a:r>
              <a:rPr lang="sl-SI" sz="2400" dirty="0">
                <a:solidFill>
                  <a:srgbClr val="C00000"/>
                </a:solidFill>
              </a:rPr>
              <a:t>.</a:t>
            </a:r>
            <a:endParaRPr lang="en-AU" sz="2400" dirty="0">
              <a:solidFill>
                <a:srgbClr val="C00000"/>
              </a:solidFill>
            </a:endParaRPr>
          </a:p>
          <a:p>
            <a:r>
              <a:rPr lang="sl-SI" sz="2000" dirty="0">
                <a:solidFill>
                  <a:srgbClr val="838D9B"/>
                </a:solidFill>
              </a:rPr>
              <a:t>Preveri rešitve</a:t>
            </a:r>
            <a:r>
              <a:rPr lang="sl-SI" sz="1600" dirty="0">
                <a:solidFill>
                  <a:srgbClr val="838D9B"/>
                </a:solidFill>
              </a:rPr>
              <a:t>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7CDD24BA-FC02-43B9-B486-B6FBE1F2E688}"/>
              </a:ext>
            </a:extLst>
          </p:cNvPr>
          <p:cNvSpPr/>
          <p:nvPr/>
        </p:nvSpPr>
        <p:spPr>
          <a:xfrm>
            <a:off x="4716016" y="141893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>
                <a:solidFill>
                  <a:schemeClr val="bg1"/>
                </a:solidFill>
              </a:rPr>
              <a:t>NOTEBOOK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841106AA-C398-4863-B820-225E1E19B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6" r="16128"/>
          <a:stretch/>
        </p:blipFill>
        <p:spPr>
          <a:xfrm>
            <a:off x="683567" y="2132856"/>
            <a:ext cx="4472109" cy="324036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5FE1682-7106-485B-92D1-7C2356047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64" t="6961" r="20511" b="43570"/>
          <a:stretch/>
        </p:blipFill>
        <p:spPr>
          <a:xfrm>
            <a:off x="5292080" y="2583911"/>
            <a:ext cx="3323943" cy="238245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67544" y="40466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C00000"/>
                </a:solidFill>
              </a:rPr>
              <a:t>Preveri, če imaš v zvezku pravilen zapis.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867</TotalTime>
  <Words>758</Words>
  <Application>Microsoft Office PowerPoint</Application>
  <PresentationFormat>Diaprojekcija na zaslonu (4:3)</PresentationFormat>
  <Paragraphs>160</Paragraphs>
  <Slides>21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Austin</vt:lpstr>
      <vt:lpstr>HOME UNIT 5</vt:lpstr>
      <vt:lpstr>WHERE ARE THEY? Listen and write the numbers in the notebook. Poslušaj in napiši številke v zvezek.</vt:lpstr>
      <vt:lpstr>Check the numbers. Preveri rešitve.</vt:lpstr>
      <vt:lpstr>MY HOME Listen and sing. Poslušaj in zapoj.</vt:lpstr>
      <vt:lpstr>PowerPointova predstavitev</vt:lpstr>
      <vt:lpstr>PowerPointova predstavitev</vt:lpstr>
      <vt:lpstr>MY HOME  book p.79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WHO? KDO?</vt:lpstr>
      <vt:lpstr>REMEMBER?  Se spomniš?</vt:lpstr>
      <vt:lpstr>PowerPointova predstavitev</vt:lpstr>
      <vt:lpstr>TO BE (BITI)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AljaP</dc:creator>
  <cp:lastModifiedBy>AljaP</cp:lastModifiedBy>
  <cp:revision>67</cp:revision>
  <dcterms:created xsi:type="dcterms:W3CDTF">2020-04-15T08:54:13Z</dcterms:created>
  <dcterms:modified xsi:type="dcterms:W3CDTF">2020-04-22T18:25:59Z</dcterms:modified>
</cp:coreProperties>
</file>