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56" r:id="rId2"/>
    <p:sldId id="301" r:id="rId3"/>
    <p:sldId id="263" r:id="rId4"/>
    <p:sldId id="293" r:id="rId5"/>
    <p:sldId id="294" r:id="rId6"/>
    <p:sldId id="264" r:id="rId7"/>
    <p:sldId id="279" r:id="rId8"/>
    <p:sldId id="302" r:id="rId9"/>
    <p:sldId id="297" r:id="rId10"/>
    <p:sldId id="287" r:id="rId11"/>
    <p:sldId id="272" r:id="rId12"/>
    <p:sldId id="281" r:id="rId13"/>
    <p:sldId id="273" r:id="rId14"/>
    <p:sldId id="304" r:id="rId15"/>
    <p:sldId id="305" r:id="rId16"/>
    <p:sldId id="306" r:id="rId17"/>
    <p:sldId id="307" r:id="rId18"/>
    <p:sldId id="308" r:id="rId19"/>
    <p:sldId id="309" r:id="rId20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38D9B"/>
    <a:srgbClr val="2F2B2C"/>
    <a:srgbClr val="9DAF3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337" autoAdjust="0"/>
  </p:normalViewPr>
  <p:slideViewPr>
    <p:cSldViewPr>
      <p:cViewPr varScale="1">
        <p:scale>
          <a:sx n="69" d="100"/>
          <a:sy n="69" d="100"/>
        </p:scale>
        <p:origin x="-1404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Ograd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BDAE71-F1F7-4627-AC45-C5784E72DBEE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4" name="Ograd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Ograda opomb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298884-FC77-4122-853E-2479174E5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1483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98884-FC77-4122-853E-2479174E5B8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537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/>
              <a:t>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3B94E000-A078-49ED-A8C8-9BAE1DC08079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7F4B9533-E48B-47DC-B529-249673508FCF}" type="slidenum">
              <a:rPr lang="en-US" smtClean="0"/>
              <a:t>‹#›</a:t>
            </a:fld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4E000-A078-49ED-A8C8-9BAE1DC08079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B9533-E48B-47DC-B529-249673508F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4E000-A078-49ED-A8C8-9BAE1DC08079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B9533-E48B-47DC-B529-249673508F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4E000-A078-49ED-A8C8-9BAE1DC08079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B9533-E48B-47DC-B529-249673508F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4E000-A078-49ED-A8C8-9BAE1DC08079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B9533-E48B-47DC-B529-249673508F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4E000-A078-49ED-A8C8-9BAE1DC08079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B9533-E48B-47DC-B529-249673508FC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4E000-A078-49ED-A8C8-9BAE1DC08079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B9533-E48B-47DC-B529-249673508F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4E000-A078-49ED-A8C8-9BAE1DC08079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B9533-E48B-47DC-B529-249673508F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4E000-A078-49ED-A8C8-9BAE1DC08079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B9533-E48B-47DC-B529-249673508F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4E000-A078-49ED-A8C8-9BAE1DC08079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B9533-E48B-47DC-B529-249673508FCF}" type="slidenum">
              <a:rPr lang="en-US" smtClean="0"/>
              <a:t>‹#›</a:t>
            </a:fld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4E000-A078-49ED-A8C8-9BAE1DC08079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B9533-E48B-47DC-B529-249673508F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3B94E000-A078-49ED-A8C8-9BAE1DC08079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7F4B9533-E48B-47DC-B529-249673508FC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image" Target="../media/image13.png"/><Relationship Id="rId5" Type="http://schemas.openxmlformats.org/officeDocument/2006/relationships/hyperlink" Target="https://www.youtube.com/watch?v=OkO8DaPIyXo" TargetMode="External"/><Relationship Id="rId4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sl-SI" sz="6000" dirty="0">
                <a:solidFill>
                  <a:srgbClr val="C00000"/>
                </a:solidFill>
              </a:rPr>
              <a:t>HOME</a:t>
            </a:r>
            <a:r>
              <a:rPr lang="sl-SI" dirty="0"/>
              <a:t/>
            </a:r>
            <a:br>
              <a:rPr lang="sl-SI" dirty="0"/>
            </a:br>
            <a:r>
              <a:rPr lang="sl-SI" dirty="0"/>
              <a:t>UNIT 5</a:t>
            </a:r>
            <a:endParaRPr lang="en-US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endParaRPr lang="sl-SI" dirty="0"/>
          </a:p>
          <a:p>
            <a:pPr algn="ctr"/>
            <a:r>
              <a:rPr lang="sl-SI" dirty="0"/>
              <a:t>BOOK p. 86</a:t>
            </a:r>
            <a:r>
              <a:rPr lang="sl-SI" dirty="0">
                <a:solidFill>
                  <a:srgbClr val="2F2B2C"/>
                </a:solidFill>
              </a:rPr>
              <a:t>–90</a:t>
            </a:r>
            <a:endParaRPr lang="sl-SI" dirty="0"/>
          </a:p>
          <a:p>
            <a:pPr algn="ctr"/>
            <a:r>
              <a:rPr lang="sl-SI" dirty="0"/>
              <a:t>WORKBOOK p. 84, 85, 89, 90</a:t>
            </a:r>
          </a:p>
        </p:txBody>
      </p:sp>
      <p:pic>
        <p:nvPicPr>
          <p:cNvPr id="6" name="Picture 2" descr="Clip art of homes in a row clipart kid - ClipartBarn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44008" y="-1"/>
            <a:ext cx="3528392" cy="22768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ka 4" descr="Slika, ki vsebuje besede soba, računalnik&#10;&#10;Opis je samodejno ustvarjen">
            <a:extLst>
              <a:ext uri="{FF2B5EF4-FFF2-40B4-BE49-F238E27FC236}">
                <a16:creationId xmlns:a16="http://schemas.microsoft.com/office/drawing/2014/main" xmlns="" id="{81D10216-6DDE-4307-BD85-5C57D98F2F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7766" y="1318456"/>
            <a:ext cx="4252870" cy="422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5255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1">
            <a:extLst>
              <a:ext uri="{FF2B5EF4-FFF2-40B4-BE49-F238E27FC236}">
                <a16:creationId xmlns:a16="http://schemas.microsoft.com/office/drawing/2014/main" xmlns="" id="{696B7045-13E3-475C-A787-1113E015E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878913"/>
            <a:ext cx="7560840" cy="829896"/>
          </a:xfrm>
        </p:spPr>
        <p:txBody>
          <a:bodyPr>
            <a:normAutofit fontScale="90000"/>
          </a:bodyPr>
          <a:lstStyle/>
          <a:p>
            <a:r>
              <a:rPr lang="sl-SI" sz="2700" dirty="0">
                <a:solidFill>
                  <a:srgbClr val="C00000"/>
                </a:solidFill>
              </a:rPr>
              <a:t/>
            </a:r>
            <a:br>
              <a:rPr lang="sl-SI" sz="2700" dirty="0">
                <a:solidFill>
                  <a:srgbClr val="C00000"/>
                </a:solidFill>
              </a:rPr>
            </a:br>
            <a:endParaRPr lang="sl-SI" sz="2200" dirty="0"/>
          </a:p>
        </p:txBody>
      </p:sp>
      <p:sp>
        <p:nvSpPr>
          <p:cNvPr id="6" name="PoljeZBesedilom 5">
            <a:extLst>
              <a:ext uri="{FF2B5EF4-FFF2-40B4-BE49-F238E27FC236}">
                <a16:creationId xmlns:a16="http://schemas.microsoft.com/office/drawing/2014/main" xmlns="" id="{A1BBE0B1-A844-45C7-AC7B-2200F17296C4}"/>
              </a:ext>
            </a:extLst>
          </p:cNvPr>
          <p:cNvSpPr txBox="1"/>
          <p:nvPr/>
        </p:nvSpPr>
        <p:spPr>
          <a:xfrm>
            <a:off x="4716016" y="145722"/>
            <a:ext cx="3888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>
                <a:solidFill>
                  <a:schemeClr val="bg1"/>
                </a:solidFill>
              </a:rPr>
              <a:t>BREAK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8" name="Naslov 1">
            <a:extLst>
              <a:ext uri="{FF2B5EF4-FFF2-40B4-BE49-F238E27FC236}">
                <a16:creationId xmlns:a16="http://schemas.microsoft.com/office/drawing/2014/main" xmlns="" id="{C0F2EC0D-8B27-46E2-93F4-14788320D8CF}"/>
              </a:ext>
            </a:extLst>
          </p:cNvPr>
          <p:cNvSpPr txBox="1">
            <a:spLocks/>
          </p:cNvSpPr>
          <p:nvPr/>
        </p:nvSpPr>
        <p:spPr>
          <a:xfrm>
            <a:off x="539552" y="5666032"/>
            <a:ext cx="7560840" cy="82989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l-SI" sz="1200" dirty="0"/>
              <a:t>Vir: </a:t>
            </a:r>
            <a:r>
              <a:rPr lang="sl-SI" sz="1200" dirty="0">
                <a:hlinkClick r:id="rId5"/>
              </a:rPr>
              <a:t>https://www.youtube.com/watch?v=OkO8DaPIyXo</a:t>
            </a:r>
            <a:endParaRPr lang="sl-SI" sz="1200" dirty="0"/>
          </a:p>
        </p:txBody>
      </p:sp>
      <p:sp>
        <p:nvSpPr>
          <p:cNvPr id="2" name="Pravokotnik 1">
            <a:extLst>
              <a:ext uri="{FF2B5EF4-FFF2-40B4-BE49-F238E27FC236}">
                <a16:creationId xmlns:a16="http://schemas.microsoft.com/office/drawing/2014/main" xmlns="" id="{F3F1352E-04BF-4A3C-A737-5E12BCD83DF5}"/>
              </a:ext>
            </a:extLst>
          </p:cNvPr>
          <p:cNvSpPr/>
          <p:nvPr/>
        </p:nvSpPr>
        <p:spPr>
          <a:xfrm>
            <a:off x="539552" y="611191"/>
            <a:ext cx="4572000" cy="61555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AU" dirty="0">
                <a:solidFill>
                  <a:srgbClr val="C00000"/>
                </a:solidFill>
              </a:rPr>
              <a:t>Play the video and do the workout</a:t>
            </a:r>
            <a:r>
              <a:rPr lang="sl-SI" dirty="0">
                <a:solidFill>
                  <a:srgbClr val="C00000"/>
                </a:solidFill>
              </a:rPr>
              <a:t>.</a:t>
            </a:r>
            <a:r>
              <a:rPr lang="en-US" dirty="0"/>
              <a:t/>
            </a:r>
            <a:br>
              <a:rPr lang="en-US" dirty="0"/>
            </a:br>
            <a:r>
              <a:rPr lang="sl-SI" sz="1600" dirty="0"/>
              <a:t>Predvajaj posnetek in telovadi.</a:t>
            </a:r>
            <a:endParaRPr lang="sl-SI" dirty="0"/>
          </a:p>
        </p:txBody>
      </p:sp>
      <p:pic>
        <p:nvPicPr>
          <p:cNvPr id="4" name="videoplayback">
            <a:hlinkClick r:id="" action="ppaction://media"/>
            <a:extLst>
              <a:ext uri="{FF2B5EF4-FFF2-40B4-BE49-F238E27FC236}">
                <a16:creationId xmlns:a16="http://schemas.microsoft.com/office/drawing/2014/main" xmlns="" id="{93226ECF-4BD0-4B9C-BE90-C94CD973DE4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599" end="9266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7228" y="1292103"/>
            <a:ext cx="8057220" cy="4532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564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3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8580" indent="0">
              <a:buNone/>
            </a:pPr>
            <a:r>
              <a:rPr lang="en-US" dirty="0">
                <a:solidFill>
                  <a:srgbClr val="C00000"/>
                </a:solidFill>
              </a:rPr>
              <a:t>Open your workbook </a:t>
            </a:r>
            <a:r>
              <a:rPr lang="en-AU" dirty="0">
                <a:solidFill>
                  <a:srgbClr val="C00000"/>
                </a:solidFill>
              </a:rPr>
              <a:t>and</a:t>
            </a:r>
            <a:r>
              <a:rPr lang="sl-SI" dirty="0">
                <a:solidFill>
                  <a:srgbClr val="C00000"/>
                </a:solidFill>
              </a:rPr>
              <a:t> do </a:t>
            </a:r>
            <a:r>
              <a:rPr lang="en-AU" dirty="0">
                <a:solidFill>
                  <a:srgbClr val="C00000"/>
                </a:solidFill>
              </a:rPr>
              <a:t>the exercise</a:t>
            </a:r>
            <a:r>
              <a:rPr lang="sl-SI" dirty="0">
                <a:solidFill>
                  <a:srgbClr val="C00000"/>
                </a:solidFill>
              </a:rPr>
              <a:t>s </a:t>
            </a:r>
            <a:r>
              <a:rPr lang="en-AU" dirty="0">
                <a:solidFill>
                  <a:srgbClr val="C00000"/>
                </a:solidFill>
              </a:rPr>
              <a:t>on pages 8</a:t>
            </a:r>
            <a:r>
              <a:rPr lang="sl-SI" dirty="0">
                <a:solidFill>
                  <a:srgbClr val="C00000"/>
                </a:solidFill>
              </a:rPr>
              <a:t>4, 85, 89 </a:t>
            </a:r>
            <a:r>
              <a:rPr lang="en-AU" dirty="0">
                <a:solidFill>
                  <a:srgbClr val="C00000"/>
                </a:solidFill>
              </a:rPr>
              <a:t>and </a:t>
            </a:r>
            <a:r>
              <a:rPr lang="sl-SI" dirty="0">
                <a:solidFill>
                  <a:srgbClr val="C00000"/>
                </a:solidFill>
              </a:rPr>
              <a:t>90</a:t>
            </a:r>
            <a:r>
              <a:rPr lang="en-US" dirty="0">
                <a:solidFill>
                  <a:srgbClr val="C00000"/>
                </a:solidFill>
              </a:rPr>
              <a:t>.</a:t>
            </a:r>
            <a:endParaRPr lang="sl-SI" dirty="0">
              <a:solidFill>
                <a:srgbClr val="C00000"/>
              </a:solidFill>
            </a:endParaRPr>
          </a:p>
          <a:p>
            <a:pPr marL="68580" indent="0">
              <a:buNone/>
            </a:pPr>
            <a:r>
              <a:rPr lang="sl-SI" sz="2000" dirty="0">
                <a:solidFill>
                  <a:srgbClr val="838D9B"/>
                </a:solidFill>
              </a:rPr>
              <a:t>Odpri delovni zvezek in naredi naloge na straneh 84, 85, 89 in 90.</a:t>
            </a:r>
            <a:endParaRPr lang="en-US" sz="2000" dirty="0">
              <a:solidFill>
                <a:srgbClr val="838D9B"/>
              </a:solidFill>
            </a:endParaRPr>
          </a:p>
        </p:txBody>
      </p:sp>
      <p:sp>
        <p:nvSpPr>
          <p:cNvPr id="4" name="PoljeZBesedilom 3"/>
          <p:cNvSpPr txBox="1"/>
          <p:nvPr/>
        </p:nvSpPr>
        <p:spPr>
          <a:xfrm>
            <a:off x="4716016" y="160610"/>
            <a:ext cx="3803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>
                <a:solidFill>
                  <a:schemeClr val="bg1"/>
                </a:solidFill>
              </a:rPr>
              <a:t>WORKBOOK – p. 84, 85, 89, 90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2" descr="Rezultat iskanja slik za my sails 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005" y="3885849"/>
            <a:ext cx="1944216" cy="241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1682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532383" y="5644800"/>
            <a:ext cx="6775921" cy="1827565"/>
          </a:xfrm>
        </p:spPr>
        <p:txBody>
          <a:bodyPr/>
          <a:lstStyle/>
          <a:p>
            <a:pPr marL="68580" indent="0">
              <a:buNone/>
            </a:pPr>
            <a:r>
              <a:rPr lang="en-US" dirty="0">
                <a:solidFill>
                  <a:srgbClr val="C00000"/>
                </a:solidFill>
              </a:rPr>
              <a:t>Now check the answers in your </a:t>
            </a:r>
            <a:r>
              <a:rPr lang="en-AU" dirty="0">
                <a:solidFill>
                  <a:srgbClr val="C00000"/>
                </a:solidFill>
              </a:rPr>
              <a:t>workbook</a:t>
            </a:r>
            <a:r>
              <a:rPr lang="sl-SI" dirty="0">
                <a:solidFill>
                  <a:srgbClr val="C00000"/>
                </a:solidFill>
              </a:rPr>
              <a:t>.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6" name="Picture 2" descr="Rezultat iskanja slik za my sails 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5019641"/>
            <a:ext cx="1008069" cy="1250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Download Free png Download Free png Great Job PNG Transparent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Download Free png Download Free png Great Job PNG Transparent ..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 descr="206 Well Done">
            <a:extLst>
              <a:ext uri="{FF2B5EF4-FFF2-40B4-BE49-F238E27FC236}">
                <a16:creationId xmlns:a16="http://schemas.microsoft.com/office/drawing/2014/main" xmlns="" id="{403BE0B6-764B-4D7C-8684-C498C70CC98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404664"/>
            <a:ext cx="3176736" cy="3176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8" name="Slika 7" descr="Slika, ki vsebuje besede risba&#10;&#10;Opis je samodejno ustvarjen">
            <a:extLst>
              <a:ext uri="{FF2B5EF4-FFF2-40B4-BE49-F238E27FC236}">
                <a16:creationId xmlns:a16="http://schemas.microsoft.com/office/drawing/2014/main" xmlns="" id="{DD44E8B3-65EF-4F9E-81D2-95081B3163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476" y="848245"/>
            <a:ext cx="4261048" cy="426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4083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jeZBesedilom 5">
            <a:extLst>
              <a:ext uri="{FF2B5EF4-FFF2-40B4-BE49-F238E27FC236}">
                <a16:creationId xmlns:a16="http://schemas.microsoft.com/office/drawing/2014/main" xmlns="" id="{A77D25DA-C669-4BA2-B0EA-FA5707BC7DF9}"/>
              </a:ext>
            </a:extLst>
          </p:cNvPr>
          <p:cNvSpPr txBox="1"/>
          <p:nvPr/>
        </p:nvSpPr>
        <p:spPr>
          <a:xfrm>
            <a:off x="683568" y="522960"/>
            <a:ext cx="82809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>
                <a:solidFill>
                  <a:srgbClr val="C00000"/>
                </a:solidFill>
              </a:rPr>
              <a:t>Check the answers</a:t>
            </a:r>
            <a:r>
              <a:rPr lang="sl-SI" sz="2400" dirty="0">
                <a:solidFill>
                  <a:srgbClr val="C00000"/>
                </a:solidFill>
              </a:rPr>
              <a:t>.</a:t>
            </a:r>
            <a:endParaRPr lang="en-AU" sz="2400" dirty="0">
              <a:solidFill>
                <a:srgbClr val="C00000"/>
              </a:solidFill>
            </a:endParaRPr>
          </a:p>
          <a:p>
            <a:r>
              <a:rPr lang="sl-SI" sz="2000" dirty="0">
                <a:solidFill>
                  <a:srgbClr val="838D9B"/>
                </a:solidFill>
              </a:rPr>
              <a:t>Preveri rešitve</a:t>
            </a:r>
            <a:r>
              <a:rPr lang="sl-SI" sz="1600" dirty="0">
                <a:solidFill>
                  <a:srgbClr val="838D9B"/>
                </a:solidFill>
              </a:rPr>
              <a:t>.</a:t>
            </a:r>
          </a:p>
        </p:txBody>
      </p:sp>
      <p:sp>
        <p:nvSpPr>
          <p:cNvPr id="7" name="PoljeZBesedilom 6">
            <a:extLst>
              <a:ext uri="{FF2B5EF4-FFF2-40B4-BE49-F238E27FC236}">
                <a16:creationId xmlns:a16="http://schemas.microsoft.com/office/drawing/2014/main" xmlns="" id="{FD4583B0-4E24-46ED-962F-456014E74DAE}"/>
              </a:ext>
            </a:extLst>
          </p:cNvPr>
          <p:cNvSpPr txBox="1"/>
          <p:nvPr/>
        </p:nvSpPr>
        <p:spPr>
          <a:xfrm>
            <a:off x="4716016" y="160610"/>
            <a:ext cx="38038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>
                <a:solidFill>
                  <a:schemeClr val="bg1"/>
                </a:solidFill>
              </a:rPr>
              <a:t>WORKBOOK – p. 84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ABD6B643-7029-4F8E-8E70-AD7A3E9D60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434049"/>
            <a:ext cx="7236296" cy="3989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2740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jeZBesedilom 5">
            <a:extLst>
              <a:ext uri="{FF2B5EF4-FFF2-40B4-BE49-F238E27FC236}">
                <a16:creationId xmlns:a16="http://schemas.microsoft.com/office/drawing/2014/main" xmlns="" id="{A77D25DA-C669-4BA2-B0EA-FA5707BC7DF9}"/>
              </a:ext>
            </a:extLst>
          </p:cNvPr>
          <p:cNvSpPr txBox="1"/>
          <p:nvPr/>
        </p:nvSpPr>
        <p:spPr>
          <a:xfrm>
            <a:off x="683568" y="522960"/>
            <a:ext cx="82809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>
                <a:solidFill>
                  <a:srgbClr val="C00000"/>
                </a:solidFill>
              </a:rPr>
              <a:t>Check the answers</a:t>
            </a:r>
            <a:r>
              <a:rPr lang="sl-SI" sz="2400" dirty="0">
                <a:solidFill>
                  <a:srgbClr val="C00000"/>
                </a:solidFill>
              </a:rPr>
              <a:t>.</a:t>
            </a:r>
            <a:endParaRPr lang="en-AU" sz="2400" dirty="0">
              <a:solidFill>
                <a:srgbClr val="C00000"/>
              </a:solidFill>
            </a:endParaRPr>
          </a:p>
          <a:p>
            <a:r>
              <a:rPr lang="sl-SI" sz="2000" dirty="0">
                <a:solidFill>
                  <a:srgbClr val="838D9B"/>
                </a:solidFill>
              </a:rPr>
              <a:t>Preveri rešitve</a:t>
            </a:r>
            <a:r>
              <a:rPr lang="sl-SI" sz="1600" dirty="0">
                <a:solidFill>
                  <a:srgbClr val="838D9B"/>
                </a:solidFill>
              </a:rPr>
              <a:t>.</a:t>
            </a:r>
          </a:p>
        </p:txBody>
      </p:sp>
      <p:sp>
        <p:nvSpPr>
          <p:cNvPr id="7" name="PoljeZBesedilom 6">
            <a:extLst>
              <a:ext uri="{FF2B5EF4-FFF2-40B4-BE49-F238E27FC236}">
                <a16:creationId xmlns:a16="http://schemas.microsoft.com/office/drawing/2014/main" xmlns="" id="{FD4583B0-4E24-46ED-962F-456014E74DAE}"/>
              </a:ext>
            </a:extLst>
          </p:cNvPr>
          <p:cNvSpPr txBox="1"/>
          <p:nvPr/>
        </p:nvSpPr>
        <p:spPr>
          <a:xfrm>
            <a:off x="4716016" y="160610"/>
            <a:ext cx="38038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>
                <a:solidFill>
                  <a:schemeClr val="bg1"/>
                </a:solidFill>
              </a:rPr>
              <a:t>WORKBOOK – p. 84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908B4933-459D-481B-990D-F412B1B81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628" y="1484784"/>
            <a:ext cx="6696744" cy="4534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5481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jeZBesedilom 5">
            <a:extLst>
              <a:ext uri="{FF2B5EF4-FFF2-40B4-BE49-F238E27FC236}">
                <a16:creationId xmlns:a16="http://schemas.microsoft.com/office/drawing/2014/main" xmlns="" id="{A77D25DA-C669-4BA2-B0EA-FA5707BC7DF9}"/>
              </a:ext>
            </a:extLst>
          </p:cNvPr>
          <p:cNvSpPr txBox="1"/>
          <p:nvPr/>
        </p:nvSpPr>
        <p:spPr>
          <a:xfrm>
            <a:off x="683568" y="522960"/>
            <a:ext cx="82809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>
                <a:solidFill>
                  <a:srgbClr val="C00000"/>
                </a:solidFill>
              </a:rPr>
              <a:t>Check the answers</a:t>
            </a:r>
            <a:r>
              <a:rPr lang="sl-SI" sz="2400" dirty="0">
                <a:solidFill>
                  <a:srgbClr val="C00000"/>
                </a:solidFill>
              </a:rPr>
              <a:t>.</a:t>
            </a:r>
            <a:endParaRPr lang="en-AU" sz="2400" dirty="0">
              <a:solidFill>
                <a:srgbClr val="C00000"/>
              </a:solidFill>
            </a:endParaRPr>
          </a:p>
          <a:p>
            <a:r>
              <a:rPr lang="sl-SI" sz="2000" dirty="0">
                <a:solidFill>
                  <a:srgbClr val="838D9B"/>
                </a:solidFill>
              </a:rPr>
              <a:t>Preveri rešitve</a:t>
            </a:r>
            <a:r>
              <a:rPr lang="sl-SI" sz="1600" dirty="0">
                <a:solidFill>
                  <a:srgbClr val="838D9B"/>
                </a:solidFill>
              </a:rPr>
              <a:t>.</a:t>
            </a:r>
          </a:p>
        </p:txBody>
      </p:sp>
      <p:sp>
        <p:nvSpPr>
          <p:cNvPr id="7" name="PoljeZBesedilom 6">
            <a:extLst>
              <a:ext uri="{FF2B5EF4-FFF2-40B4-BE49-F238E27FC236}">
                <a16:creationId xmlns:a16="http://schemas.microsoft.com/office/drawing/2014/main" xmlns="" id="{FD4583B0-4E24-46ED-962F-456014E74DAE}"/>
              </a:ext>
            </a:extLst>
          </p:cNvPr>
          <p:cNvSpPr txBox="1"/>
          <p:nvPr/>
        </p:nvSpPr>
        <p:spPr>
          <a:xfrm>
            <a:off x="4716016" y="160610"/>
            <a:ext cx="38038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>
                <a:solidFill>
                  <a:schemeClr val="bg1"/>
                </a:solidFill>
              </a:rPr>
              <a:t>WORKBOOK – p. 85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F79D4937-706F-44D7-946E-ED7713566D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1721" y="1412776"/>
            <a:ext cx="5140558" cy="460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2347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jeZBesedilom 5">
            <a:extLst>
              <a:ext uri="{FF2B5EF4-FFF2-40B4-BE49-F238E27FC236}">
                <a16:creationId xmlns:a16="http://schemas.microsoft.com/office/drawing/2014/main" xmlns="" id="{A77D25DA-C669-4BA2-B0EA-FA5707BC7DF9}"/>
              </a:ext>
            </a:extLst>
          </p:cNvPr>
          <p:cNvSpPr txBox="1"/>
          <p:nvPr/>
        </p:nvSpPr>
        <p:spPr>
          <a:xfrm>
            <a:off x="683568" y="522960"/>
            <a:ext cx="82809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>
                <a:solidFill>
                  <a:srgbClr val="C00000"/>
                </a:solidFill>
              </a:rPr>
              <a:t>Check the answers</a:t>
            </a:r>
            <a:r>
              <a:rPr lang="sl-SI" sz="2400" dirty="0">
                <a:solidFill>
                  <a:srgbClr val="C00000"/>
                </a:solidFill>
              </a:rPr>
              <a:t>.</a:t>
            </a:r>
            <a:endParaRPr lang="en-AU" sz="2400" dirty="0">
              <a:solidFill>
                <a:srgbClr val="C00000"/>
              </a:solidFill>
            </a:endParaRPr>
          </a:p>
          <a:p>
            <a:r>
              <a:rPr lang="sl-SI" sz="2000" dirty="0">
                <a:solidFill>
                  <a:srgbClr val="838D9B"/>
                </a:solidFill>
              </a:rPr>
              <a:t>Preveri rešitve</a:t>
            </a:r>
            <a:r>
              <a:rPr lang="sl-SI" sz="1600" dirty="0">
                <a:solidFill>
                  <a:srgbClr val="838D9B"/>
                </a:solidFill>
              </a:rPr>
              <a:t>.</a:t>
            </a:r>
          </a:p>
        </p:txBody>
      </p:sp>
      <p:sp>
        <p:nvSpPr>
          <p:cNvPr id="7" name="PoljeZBesedilom 6">
            <a:extLst>
              <a:ext uri="{FF2B5EF4-FFF2-40B4-BE49-F238E27FC236}">
                <a16:creationId xmlns:a16="http://schemas.microsoft.com/office/drawing/2014/main" xmlns="" id="{FD4583B0-4E24-46ED-962F-456014E74DAE}"/>
              </a:ext>
            </a:extLst>
          </p:cNvPr>
          <p:cNvSpPr txBox="1"/>
          <p:nvPr/>
        </p:nvSpPr>
        <p:spPr>
          <a:xfrm>
            <a:off x="4716016" y="160610"/>
            <a:ext cx="38038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>
                <a:solidFill>
                  <a:schemeClr val="bg1"/>
                </a:solidFill>
              </a:rPr>
              <a:t>WORKBOOK – p. 85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6EE9E8EF-DF78-4041-8DEE-356A4D55F6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2382" y="1484784"/>
            <a:ext cx="6627267" cy="4445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229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jeZBesedilom 5">
            <a:extLst>
              <a:ext uri="{FF2B5EF4-FFF2-40B4-BE49-F238E27FC236}">
                <a16:creationId xmlns:a16="http://schemas.microsoft.com/office/drawing/2014/main" xmlns="" id="{A77D25DA-C669-4BA2-B0EA-FA5707BC7DF9}"/>
              </a:ext>
            </a:extLst>
          </p:cNvPr>
          <p:cNvSpPr txBox="1"/>
          <p:nvPr/>
        </p:nvSpPr>
        <p:spPr>
          <a:xfrm>
            <a:off x="683568" y="522960"/>
            <a:ext cx="82809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>
                <a:solidFill>
                  <a:srgbClr val="C00000"/>
                </a:solidFill>
              </a:rPr>
              <a:t>Check the answers</a:t>
            </a:r>
            <a:r>
              <a:rPr lang="sl-SI" sz="2400" dirty="0">
                <a:solidFill>
                  <a:srgbClr val="C00000"/>
                </a:solidFill>
              </a:rPr>
              <a:t>.</a:t>
            </a:r>
            <a:endParaRPr lang="en-AU" sz="2400" dirty="0">
              <a:solidFill>
                <a:srgbClr val="C00000"/>
              </a:solidFill>
            </a:endParaRPr>
          </a:p>
          <a:p>
            <a:r>
              <a:rPr lang="sl-SI" sz="2000" dirty="0">
                <a:solidFill>
                  <a:srgbClr val="838D9B"/>
                </a:solidFill>
              </a:rPr>
              <a:t>Preveri rešitve</a:t>
            </a:r>
            <a:r>
              <a:rPr lang="sl-SI" sz="1600" dirty="0">
                <a:solidFill>
                  <a:srgbClr val="838D9B"/>
                </a:solidFill>
              </a:rPr>
              <a:t>.</a:t>
            </a:r>
          </a:p>
        </p:txBody>
      </p:sp>
      <p:sp>
        <p:nvSpPr>
          <p:cNvPr id="7" name="PoljeZBesedilom 6">
            <a:extLst>
              <a:ext uri="{FF2B5EF4-FFF2-40B4-BE49-F238E27FC236}">
                <a16:creationId xmlns:a16="http://schemas.microsoft.com/office/drawing/2014/main" xmlns="" id="{FD4583B0-4E24-46ED-962F-456014E74DAE}"/>
              </a:ext>
            </a:extLst>
          </p:cNvPr>
          <p:cNvSpPr txBox="1"/>
          <p:nvPr/>
        </p:nvSpPr>
        <p:spPr>
          <a:xfrm>
            <a:off x="4716016" y="160610"/>
            <a:ext cx="38038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>
                <a:solidFill>
                  <a:schemeClr val="bg1"/>
                </a:solidFill>
              </a:rPr>
              <a:t>WORKBOOK – p. 89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9AD8374A-FF80-4D59-BA95-6E1305BE1A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977" y="2564904"/>
            <a:ext cx="7864078" cy="1467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2353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jeZBesedilom 5">
            <a:extLst>
              <a:ext uri="{FF2B5EF4-FFF2-40B4-BE49-F238E27FC236}">
                <a16:creationId xmlns:a16="http://schemas.microsoft.com/office/drawing/2014/main" xmlns="" id="{A77D25DA-C669-4BA2-B0EA-FA5707BC7DF9}"/>
              </a:ext>
            </a:extLst>
          </p:cNvPr>
          <p:cNvSpPr txBox="1"/>
          <p:nvPr/>
        </p:nvSpPr>
        <p:spPr>
          <a:xfrm>
            <a:off x="683568" y="522960"/>
            <a:ext cx="82809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>
                <a:solidFill>
                  <a:srgbClr val="C00000"/>
                </a:solidFill>
              </a:rPr>
              <a:t>Check the answers</a:t>
            </a:r>
            <a:r>
              <a:rPr lang="sl-SI" sz="2400" dirty="0">
                <a:solidFill>
                  <a:srgbClr val="C00000"/>
                </a:solidFill>
              </a:rPr>
              <a:t>.</a:t>
            </a:r>
            <a:endParaRPr lang="en-AU" sz="2400" dirty="0">
              <a:solidFill>
                <a:srgbClr val="C00000"/>
              </a:solidFill>
            </a:endParaRPr>
          </a:p>
          <a:p>
            <a:r>
              <a:rPr lang="sl-SI" sz="2000" dirty="0">
                <a:solidFill>
                  <a:srgbClr val="838D9B"/>
                </a:solidFill>
              </a:rPr>
              <a:t>Preveri rešitve</a:t>
            </a:r>
            <a:r>
              <a:rPr lang="sl-SI" sz="1600" dirty="0">
                <a:solidFill>
                  <a:srgbClr val="838D9B"/>
                </a:solidFill>
              </a:rPr>
              <a:t>.</a:t>
            </a:r>
          </a:p>
        </p:txBody>
      </p:sp>
      <p:sp>
        <p:nvSpPr>
          <p:cNvPr id="7" name="PoljeZBesedilom 6">
            <a:extLst>
              <a:ext uri="{FF2B5EF4-FFF2-40B4-BE49-F238E27FC236}">
                <a16:creationId xmlns:a16="http://schemas.microsoft.com/office/drawing/2014/main" xmlns="" id="{FD4583B0-4E24-46ED-962F-456014E74DAE}"/>
              </a:ext>
            </a:extLst>
          </p:cNvPr>
          <p:cNvSpPr txBox="1"/>
          <p:nvPr/>
        </p:nvSpPr>
        <p:spPr>
          <a:xfrm>
            <a:off x="4716016" y="160610"/>
            <a:ext cx="38038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>
                <a:solidFill>
                  <a:schemeClr val="bg1"/>
                </a:solidFill>
              </a:rPr>
              <a:t>WORKBOOK – p. 89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8BCC9F07-2758-4EF8-AB85-FF587E51B4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1484784"/>
            <a:ext cx="6456387" cy="46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4667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jeZBesedilom 5">
            <a:extLst>
              <a:ext uri="{FF2B5EF4-FFF2-40B4-BE49-F238E27FC236}">
                <a16:creationId xmlns:a16="http://schemas.microsoft.com/office/drawing/2014/main" xmlns="" id="{A77D25DA-C669-4BA2-B0EA-FA5707BC7DF9}"/>
              </a:ext>
            </a:extLst>
          </p:cNvPr>
          <p:cNvSpPr txBox="1"/>
          <p:nvPr/>
        </p:nvSpPr>
        <p:spPr>
          <a:xfrm>
            <a:off x="539552" y="836712"/>
            <a:ext cx="208823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>
                <a:solidFill>
                  <a:srgbClr val="C00000"/>
                </a:solidFill>
              </a:rPr>
              <a:t>Check the answers</a:t>
            </a:r>
            <a:r>
              <a:rPr lang="sl-SI" sz="2400" dirty="0">
                <a:solidFill>
                  <a:srgbClr val="C00000"/>
                </a:solidFill>
              </a:rPr>
              <a:t>.</a:t>
            </a:r>
            <a:endParaRPr lang="en-AU" sz="2400" dirty="0">
              <a:solidFill>
                <a:srgbClr val="C00000"/>
              </a:solidFill>
            </a:endParaRPr>
          </a:p>
          <a:p>
            <a:r>
              <a:rPr lang="sl-SI" sz="2000" dirty="0">
                <a:solidFill>
                  <a:srgbClr val="838D9B"/>
                </a:solidFill>
              </a:rPr>
              <a:t>Preveri rešitve</a:t>
            </a:r>
            <a:r>
              <a:rPr lang="sl-SI" sz="1600" dirty="0">
                <a:solidFill>
                  <a:srgbClr val="838D9B"/>
                </a:solidFill>
              </a:rPr>
              <a:t>.</a:t>
            </a:r>
          </a:p>
        </p:txBody>
      </p:sp>
      <p:sp>
        <p:nvSpPr>
          <p:cNvPr id="7" name="PoljeZBesedilom 6">
            <a:extLst>
              <a:ext uri="{FF2B5EF4-FFF2-40B4-BE49-F238E27FC236}">
                <a16:creationId xmlns:a16="http://schemas.microsoft.com/office/drawing/2014/main" xmlns="" id="{FD4583B0-4E24-46ED-962F-456014E74DAE}"/>
              </a:ext>
            </a:extLst>
          </p:cNvPr>
          <p:cNvSpPr txBox="1"/>
          <p:nvPr/>
        </p:nvSpPr>
        <p:spPr>
          <a:xfrm>
            <a:off x="4716016" y="160610"/>
            <a:ext cx="38038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>
                <a:solidFill>
                  <a:schemeClr val="bg1"/>
                </a:solidFill>
              </a:rPr>
              <a:t>WORKBOOK – p. 90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1299A3B8-D37E-4B5D-B387-4DEDC2382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784" y="692696"/>
            <a:ext cx="5832648" cy="578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9675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11560" y="516742"/>
            <a:ext cx="7024744" cy="1766000"/>
          </a:xfrm>
        </p:spPr>
        <p:txBody>
          <a:bodyPr>
            <a:normAutofit fontScale="90000"/>
          </a:bodyPr>
          <a:lstStyle/>
          <a:p>
            <a:r>
              <a:rPr lang="sl-SI" sz="3600" dirty="0">
                <a:solidFill>
                  <a:srgbClr val="C00000"/>
                </a:solidFill>
              </a:rPr>
              <a:t/>
            </a:r>
            <a:br>
              <a:rPr lang="sl-SI" sz="3600" dirty="0">
                <a:solidFill>
                  <a:srgbClr val="C00000"/>
                </a:solidFill>
              </a:rPr>
            </a:br>
            <a:r>
              <a:rPr lang="sl-SI" sz="3600" dirty="0">
                <a:solidFill>
                  <a:srgbClr val="C00000"/>
                </a:solidFill>
              </a:rPr>
              <a:t/>
            </a:r>
            <a:br>
              <a:rPr lang="sl-SI" sz="3600" dirty="0">
                <a:solidFill>
                  <a:srgbClr val="C00000"/>
                </a:solidFill>
              </a:rPr>
            </a:br>
            <a:r>
              <a:rPr lang="sl-SI" sz="3600" dirty="0">
                <a:solidFill>
                  <a:srgbClr val="C00000"/>
                </a:solidFill>
              </a:rPr>
              <a:t/>
            </a:r>
            <a:br>
              <a:rPr lang="sl-SI" sz="3600" dirty="0">
                <a:solidFill>
                  <a:srgbClr val="C00000"/>
                </a:solidFill>
              </a:rPr>
            </a:br>
            <a:r>
              <a:rPr lang="sl-SI" sz="3600" dirty="0">
                <a:solidFill>
                  <a:srgbClr val="C00000"/>
                </a:solidFill>
              </a:rPr>
              <a:t/>
            </a:r>
            <a:br>
              <a:rPr lang="sl-SI" sz="3600" dirty="0">
                <a:solidFill>
                  <a:srgbClr val="C00000"/>
                </a:solidFill>
              </a:rPr>
            </a:br>
            <a:r>
              <a:rPr lang="sl-SI" sz="3600" dirty="0">
                <a:solidFill>
                  <a:srgbClr val="C00000"/>
                </a:solidFill>
              </a:rPr>
              <a:t>WHERE IS THE PARROT?</a:t>
            </a:r>
            <a:br>
              <a:rPr lang="sl-SI" sz="3600" dirty="0">
                <a:solidFill>
                  <a:srgbClr val="C00000"/>
                </a:solidFill>
              </a:rPr>
            </a:br>
            <a:r>
              <a:rPr lang="sl-SI" sz="2700" dirty="0">
                <a:solidFill>
                  <a:srgbClr val="C00000"/>
                </a:solidFill>
              </a:rPr>
              <a:t/>
            </a:r>
            <a:br>
              <a:rPr lang="sl-SI" sz="2700" dirty="0">
                <a:solidFill>
                  <a:srgbClr val="C00000"/>
                </a:solidFill>
              </a:rPr>
            </a:br>
            <a:r>
              <a:rPr lang="en-AU" sz="2700" dirty="0">
                <a:solidFill>
                  <a:srgbClr val="C00000"/>
                </a:solidFill>
              </a:rPr>
              <a:t>Listen, read and point</a:t>
            </a:r>
            <a:r>
              <a:rPr lang="sl-SI" sz="2700" dirty="0">
                <a:solidFill>
                  <a:srgbClr val="C00000"/>
                </a:solidFill>
              </a:rPr>
              <a:t>.</a:t>
            </a:r>
            <a:r>
              <a:rPr lang="en-US" dirty="0"/>
              <a:t/>
            </a:r>
            <a:br>
              <a:rPr lang="en-US" dirty="0"/>
            </a:br>
            <a:r>
              <a:rPr lang="sl-SI" sz="2200" dirty="0"/>
              <a:t>Poslušaj, preberi in pokaži.</a:t>
            </a:r>
          </a:p>
        </p:txBody>
      </p:sp>
      <p:sp>
        <p:nvSpPr>
          <p:cNvPr id="6" name="PoljeZBesedilom 5"/>
          <p:cNvSpPr txBox="1"/>
          <p:nvPr/>
        </p:nvSpPr>
        <p:spPr>
          <a:xfrm>
            <a:off x="4716016" y="116632"/>
            <a:ext cx="3888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>
                <a:solidFill>
                  <a:schemeClr val="bg1"/>
                </a:solidFill>
              </a:rPr>
              <a:t>BOOK – p. 86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079F2392-2C44-49D1-80F0-9BAB767400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016" y="2632456"/>
            <a:ext cx="7833496" cy="3687769"/>
          </a:xfrm>
          <a:prstGeom prst="rect">
            <a:avLst/>
          </a:prstGeom>
        </p:spPr>
      </p:pic>
      <p:pic>
        <p:nvPicPr>
          <p:cNvPr id="4" name="U86-2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xmlns="" id="{28AF3D66-B0B1-406B-B9A0-8F2F2E10EA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98810" y="849983"/>
            <a:ext cx="1437494" cy="143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534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afika 24">
            <a:extLst>
              <a:ext uri="{FF2B5EF4-FFF2-40B4-BE49-F238E27FC236}">
                <a16:creationId xmlns:a16="http://schemas.microsoft.com/office/drawing/2014/main" xmlns="" id="{66721EE1-794D-442F-88AE-C462DAB04D9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821330" y="4915341"/>
            <a:ext cx="645002" cy="645002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45464" y="273874"/>
            <a:ext cx="7024744" cy="1766000"/>
          </a:xfrm>
        </p:spPr>
        <p:txBody>
          <a:bodyPr>
            <a:normAutofit fontScale="90000"/>
          </a:bodyPr>
          <a:lstStyle/>
          <a:p>
            <a:r>
              <a:rPr lang="sl-SI" sz="3600" dirty="0">
                <a:solidFill>
                  <a:srgbClr val="C00000"/>
                </a:solidFill>
              </a:rPr>
              <a:t/>
            </a:r>
            <a:br>
              <a:rPr lang="sl-SI" sz="3600" dirty="0">
                <a:solidFill>
                  <a:srgbClr val="C00000"/>
                </a:solidFill>
              </a:rPr>
            </a:br>
            <a:r>
              <a:rPr lang="sl-SI" sz="3600" dirty="0">
                <a:solidFill>
                  <a:srgbClr val="C00000"/>
                </a:solidFill>
              </a:rPr>
              <a:t/>
            </a:r>
            <a:br>
              <a:rPr lang="sl-SI" sz="3600" dirty="0">
                <a:solidFill>
                  <a:srgbClr val="C00000"/>
                </a:solidFill>
              </a:rPr>
            </a:br>
            <a:r>
              <a:rPr lang="sl-SI" sz="3600" dirty="0">
                <a:solidFill>
                  <a:srgbClr val="C00000"/>
                </a:solidFill>
              </a:rPr>
              <a:t/>
            </a:r>
            <a:br>
              <a:rPr lang="sl-SI" sz="3600" dirty="0">
                <a:solidFill>
                  <a:srgbClr val="C00000"/>
                </a:solidFill>
              </a:rPr>
            </a:br>
            <a:r>
              <a:rPr lang="sl-SI" sz="3600" dirty="0">
                <a:solidFill>
                  <a:srgbClr val="C00000"/>
                </a:solidFill>
              </a:rPr>
              <a:t/>
            </a:r>
            <a:br>
              <a:rPr lang="sl-SI" sz="3600" dirty="0">
                <a:solidFill>
                  <a:srgbClr val="C00000"/>
                </a:solidFill>
              </a:rPr>
            </a:br>
            <a:r>
              <a:rPr lang="sl-SI" sz="3600" dirty="0">
                <a:solidFill>
                  <a:srgbClr val="C00000"/>
                </a:solidFill>
              </a:rPr>
              <a:t>WHERE IS THE BALL?</a:t>
            </a:r>
            <a:r>
              <a:rPr lang="sl-SI" sz="2700" dirty="0">
                <a:solidFill>
                  <a:srgbClr val="838D9B"/>
                </a:solidFill>
              </a:rPr>
              <a:t/>
            </a:r>
            <a:br>
              <a:rPr lang="sl-SI" sz="2700" dirty="0">
                <a:solidFill>
                  <a:srgbClr val="838D9B"/>
                </a:solidFill>
              </a:rPr>
            </a:br>
            <a:r>
              <a:rPr lang="sl-SI" sz="2700" dirty="0">
                <a:solidFill>
                  <a:srgbClr val="C00000"/>
                </a:solidFill>
              </a:rPr>
              <a:t/>
            </a:r>
            <a:br>
              <a:rPr lang="sl-SI" sz="2700" dirty="0">
                <a:solidFill>
                  <a:srgbClr val="C00000"/>
                </a:solidFill>
              </a:rPr>
            </a:br>
            <a:r>
              <a:rPr lang="en-AU" sz="2700" dirty="0">
                <a:solidFill>
                  <a:srgbClr val="C00000"/>
                </a:solidFill>
              </a:rPr>
              <a:t>Write the words into your notebook</a:t>
            </a:r>
            <a:r>
              <a:rPr lang="sl-SI" sz="2700" dirty="0">
                <a:solidFill>
                  <a:srgbClr val="C00000"/>
                </a:solidFill>
              </a:rPr>
              <a:t>.</a:t>
            </a:r>
            <a:r>
              <a:rPr lang="en-US" dirty="0"/>
              <a:t/>
            </a:r>
            <a:br>
              <a:rPr lang="en-US" dirty="0"/>
            </a:br>
            <a:r>
              <a:rPr lang="sl-SI" sz="2200" dirty="0"/>
              <a:t>Prepiši besede v zvezek.</a:t>
            </a:r>
          </a:p>
        </p:txBody>
      </p:sp>
      <p:sp>
        <p:nvSpPr>
          <p:cNvPr id="6" name="PoljeZBesedilom 5"/>
          <p:cNvSpPr txBox="1"/>
          <p:nvPr/>
        </p:nvSpPr>
        <p:spPr>
          <a:xfrm>
            <a:off x="4716016" y="116632"/>
            <a:ext cx="3888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>
                <a:solidFill>
                  <a:schemeClr val="bg1"/>
                </a:solidFill>
              </a:rPr>
              <a:t>NOTEBOOK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" name="Pravokotnik 2">
            <a:extLst>
              <a:ext uri="{FF2B5EF4-FFF2-40B4-BE49-F238E27FC236}">
                <a16:creationId xmlns:a16="http://schemas.microsoft.com/office/drawing/2014/main" xmlns="" id="{0E3AF956-92FF-4D37-B5BF-BDC5F2BCCF5B}"/>
              </a:ext>
            </a:extLst>
          </p:cNvPr>
          <p:cNvSpPr/>
          <p:nvPr/>
        </p:nvSpPr>
        <p:spPr>
          <a:xfrm>
            <a:off x="1097282" y="2293237"/>
            <a:ext cx="933034" cy="964971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 dirty="0">
              <a:solidFill>
                <a:schemeClr val="bg1"/>
              </a:solidFill>
            </a:endParaRPr>
          </a:p>
        </p:txBody>
      </p:sp>
      <p:sp>
        <p:nvSpPr>
          <p:cNvPr id="10" name="Pravokotnik 9">
            <a:extLst>
              <a:ext uri="{FF2B5EF4-FFF2-40B4-BE49-F238E27FC236}">
                <a16:creationId xmlns:a16="http://schemas.microsoft.com/office/drawing/2014/main" xmlns="" id="{EDDD1CA9-5C26-4F9C-96E5-825B998DA8E7}"/>
              </a:ext>
            </a:extLst>
          </p:cNvPr>
          <p:cNvSpPr/>
          <p:nvPr/>
        </p:nvSpPr>
        <p:spPr>
          <a:xfrm>
            <a:off x="3851920" y="2272114"/>
            <a:ext cx="933034" cy="964971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 dirty="0">
              <a:solidFill>
                <a:schemeClr val="bg1"/>
              </a:solidFill>
            </a:endParaRPr>
          </a:p>
        </p:txBody>
      </p:sp>
      <p:sp>
        <p:nvSpPr>
          <p:cNvPr id="11" name="Pravokotnik 10">
            <a:extLst>
              <a:ext uri="{FF2B5EF4-FFF2-40B4-BE49-F238E27FC236}">
                <a16:creationId xmlns:a16="http://schemas.microsoft.com/office/drawing/2014/main" xmlns="" id="{14056DA2-7655-40E3-9329-B14390B31710}"/>
              </a:ext>
            </a:extLst>
          </p:cNvPr>
          <p:cNvSpPr/>
          <p:nvPr/>
        </p:nvSpPr>
        <p:spPr>
          <a:xfrm>
            <a:off x="5125365" y="4904162"/>
            <a:ext cx="933034" cy="964971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 dirty="0">
              <a:solidFill>
                <a:schemeClr val="bg1"/>
              </a:solidFill>
            </a:endParaRPr>
          </a:p>
        </p:txBody>
      </p:sp>
      <p:sp>
        <p:nvSpPr>
          <p:cNvPr id="12" name="Pravokotnik 11">
            <a:extLst>
              <a:ext uri="{FF2B5EF4-FFF2-40B4-BE49-F238E27FC236}">
                <a16:creationId xmlns:a16="http://schemas.microsoft.com/office/drawing/2014/main" xmlns="" id="{C7EB1DE3-A560-402E-BEE8-B5BB4AFFE320}"/>
              </a:ext>
            </a:extLst>
          </p:cNvPr>
          <p:cNvSpPr/>
          <p:nvPr/>
        </p:nvSpPr>
        <p:spPr>
          <a:xfrm>
            <a:off x="3553623" y="4904162"/>
            <a:ext cx="933034" cy="964971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 dirty="0">
              <a:solidFill>
                <a:schemeClr val="bg1"/>
              </a:solidFill>
            </a:endParaRPr>
          </a:p>
        </p:txBody>
      </p:sp>
      <p:sp>
        <p:nvSpPr>
          <p:cNvPr id="13" name="Pravokotnik 12">
            <a:extLst>
              <a:ext uri="{FF2B5EF4-FFF2-40B4-BE49-F238E27FC236}">
                <a16:creationId xmlns:a16="http://schemas.microsoft.com/office/drawing/2014/main" xmlns="" id="{7372EE36-AB1B-4403-9F5F-9BB2D1496961}"/>
              </a:ext>
            </a:extLst>
          </p:cNvPr>
          <p:cNvSpPr/>
          <p:nvPr/>
        </p:nvSpPr>
        <p:spPr>
          <a:xfrm>
            <a:off x="1032734" y="4531850"/>
            <a:ext cx="933034" cy="96497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 dirty="0">
              <a:solidFill>
                <a:schemeClr val="bg1"/>
              </a:solidFill>
            </a:endParaRPr>
          </a:p>
        </p:txBody>
      </p:sp>
      <p:sp>
        <p:nvSpPr>
          <p:cNvPr id="15" name="Pravokotnik 14">
            <a:extLst>
              <a:ext uri="{FF2B5EF4-FFF2-40B4-BE49-F238E27FC236}">
                <a16:creationId xmlns:a16="http://schemas.microsoft.com/office/drawing/2014/main" xmlns="" id="{6D02936E-78C6-4B88-AE68-BFD4EA40D3A7}"/>
              </a:ext>
            </a:extLst>
          </p:cNvPr>
          <p:cNvSpPr/>
          <p:nvPr/>
        </p:nvSpPr>
        <p:spPr>
          <a:xfrm>
            <a:off x="6425874" y="2273571"/>
            <a:ext cx="933034" cy="964971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 dirty="0">
              <a:solidFill>
                <a:schemeClr val="bg1"/>
              </a:solidFill>
            </a:endParaRPr>
          </a:p>
        </p:txBody>
      </p:sp>
      <p:sp>
        <p:nvSpPr>
          <p:cNvPr id="16" name="Pravokotnik 15">
            <a:extLst>
              <a:ext uri="{FF2B5EF4-FFF2-40B4-BE49-F238E27FC236}">
                <a16:creationId xmlns:a16="http://schemas.microsoft.com/office/drawing/2014/main" xmlns="" id="{4FA321C0-7D35-492F-8253-25528749401B}"/>
              </a:ext>
            </a:extLst>
          </p:cNvPr>
          <p:cNvSpPr/>
          <p:nvPr/>
        </p:nvSpPr>
        <p:spPr>
          <a:xfrm>
            <a:off x="7139818" y="4622970"/>
            <a:ext cx="933034" cy="964971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 dirty="0">
              <a:solidFill>
                <a:schemeClr val="bg1"/>
              </a:solidFill>
            </a:endParaRPr>
          </a:p>
        </p:txBody>
      </p:sp>
      <p:pic>
        <p:nvPicPr>
          <p:cNvPr id="17" name="Grafika 16">
            <a:extLst>
              <a:ext uri="{FF2B5EF4-FFF2-40B4-BE49-F238E27FC236}">
                <a16:creationId xmlns:a16="http://schemas.microsoft.com/office/drawing/2014/main" xmlns="" id="{D5157832-6343-4CFA-94A7-B85687389AB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995936" y="3213910"/>
            <a:ext cx="645002" cy="645002"/>
          </a:xfrm>
          <a:prstGeom prst="rect">
            <a:avLst/>
          </a:prstGeom>
        </p:spPr>
      </p:pic>
      <p:pic>
        <p:nvPicPr>
          <p:cNvPr id="18" name="Grafika 17">
            <a:extLst>
              <a:ext uri="{FF2B5EF4-FFF2-40B4-BE49-F238E27FC236}">
                <a16:creationId xmlns:a16="http://schemas.microsoft.com/office/drawing/2014/main" xmlns="" id="{7C7BDE06-A39F-4046-B630-7A83C65EF72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283834" y="4057297"/>
            <a:ext cx="645002" cy="645002"/>
          </a:xfrm>
          <a:prstGeom prst="rect">
            <a:avLst/>
          </a:prstGeom>
        </p:spPr>
      </p:pic>
      <p:pic>
        <p:nvPicPr>
          <p:cNvPr id="19" name="Grafika 18">
            <a:extLst>
              <a:ext uri="{FF2B5EF4-FFF2-40B4-BE49-F238E27FC236}">
                <a16:creationId xmlns:a16="http://schemas.microsoft.com/office/drawing/2014/main" xmlns="" id="{69E55A89-B289-4D6F-96D8-6610B87675D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279498" y="2556453"/>
            <a:ext cx="645002" cy="645002"/>
          </a:xfrm>
          <a:prstGeom prst="rect">
            <a:avLst/>
          </a:prstGeom>
        </p:spPr>
      </p:pic>
      <p:pic>
        <p:nvPicPr>
          <p:cNvPr id="23" name="Grafika 22">
            <a:extLst>
              <a:ext uri="{FF2B5EF4-FFF2-40B4-BE49-F238E27FC236}">
                <a16:creationId xmlns:a16="http://schemas.microsoft.com/office/drawing/2014/main" xmlns="" id="{5540C2A9-D7C8-4E9A-87F4-E0F33211706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451975" y="5185151"/>
            <a:ext cx="645002" cy="645002"/>
          </a:xfrm>
          <a:prstGeom prst="rect">
            <a:avLst/>
          </a:prstGeom>
        </p:spPr>
      </p:pic>
      <p:pic>
        <p:nvPicPr>
          <p:cNvPr id="24" name="Grafika 23">
            <a:extLst>
              <a:ext uri="{FF2B5EF4-FFF2-40B4-BE49-F238E27FC236}">
                <a16:creationId xmlns:a16="http://schemas.microsoft.com/office/drawing/2014/main" xmlns="" id="{270B9886-77F5-43CE-B5F6-EB9053C586F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382206" y="2625389"/>
            <a:ext cx="645002" cy="645002"/>
          </a:xfrm>
          <a:prstGeom prst="rect">
            <a:avLst/>
          </a:prstGeom>
        </p:spPr>
      </p:pic>
      <p:sp>
        <p:nvSpPr>
          <p:cNvPr id="8" name="PoljeZBesedilom 7">
            <a:extLst>
              <a:ext uri="{FF2B5EF4-FFF2-40B4-BE49-F238E27FC236}">
                <a16:creationId xmlns:a16="http://schemas.microsoft.com/office/drawing/2014/main" xmlns="" id="{86E05C01-065C-4B3D-9B77-F763583A7536}"/>
              </a:ext>
            </a:extLst>
          </p:cNvPr>
          <p:cNvSpPr txBox="1"/>
          <p:nvPr/>
        </p:nvSpPr>
        <p:spPr>
          <a:xfrm>
            <a:off x="1041923" y="3378151"/>
            <a:ext cx="1291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/>
              <a:t>IN – V</a:t>
            </a:r>
          </a:p>
        </p:txBody>
      </p:sp>
      <p:sp>
        <p:nvSpPr>
          <p:cNvPr id="26" name="PoljeZBesedilom 25">
            <a:extLst>
              <a:ext uri="{FF2B5EF4-FFF2-40B4-BE49-F238E27FC236}">
                <a16:creationId xmlns:a16="http://schemas.microsoft.com/office/drawing/2014/main" xmlns="" id="{7D7112AF-422A-453D-BC59-21760B53371B}"/>
              </a:ext>
            </a:extLst>
          </p:cNvPr>
          <p:cNvSpPr txBox="1"/>
          <p:nvPr/>
        </p:nvSpPr>
        <p:spPr>
          <a:xfrm>
            <a:off x="3287929" y="3909068"/>
            <a:ext cx="2856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/>
              <a:t>UNDER – POD</a:t>
            </a:r>
          </a:p>
        </p:txBody>
      </p:sp>
      <p:sp>
        <p:nvSpPr>
          <p:cNvPr id="27" name="PoljeZBesedilom 26">
            <a:extLst>
              <a:ext uri="{FF2B5EF4-FFF2-40B4-BE49-F238E27FC236}">
                <a16:creationId xmlns:a16="http://schemas.microsoft.com/office/drawing/2014/main" xmlns="" id="{A15C7C82-443C-4EB6-BFF1-3334E8588EFA}"/>
              </a:ext>
            </a:extLst>
          </p:cNvPr>
          <p:cNvSpPr txBox="1"/>
          <p:nvPr/>
        </p:nvSpPr>
        <p:spPr>
          <a:xfrm>
            <a:off x="5624023" y="3284783"/>
            <a:ext cx="30930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/>
              <a:t>NEXT TO – POLEG</a:t>
            </a:r>
          </a:p>
        </p:txBody>
      </p:sp>
      <p:sp>
        <p:nvSpPr>
          <p:cNvPr id="28" name="PoljeZBesedilom 27">
            <a:extLst>
              <a:ext uri="{FF2B5EF4-FFF2-40B4-BE49-F238E27FC236}">
                <a16:creationId xmlns:a16="http://schemas.microsoft.com/office/drawing/2014/main" xmlns="" id="{9CAA6DE4-AD96-4819-9C28-39C29C4D79D8}"/>
              </a:ext>
            </a:extLst>
          </p:cNvPr>
          <p:cNvSpPr txBox="1"/>
          <p:nvPr/>
        </p:nvSpPr>
        <p:spPr>
          <a:xfrm>
            <a:off x="454667" y="5553702"/>
            <a:ext cx="3939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/>
              <a:t>BEHIND – ZADAJ</a:t>
            </a:r>
          </a:p>
        </p:txBody>
      </p:sp>
      <p:sp>
        <p:nvSpPr>
          <p:cNvPr id="29" name="PoljeZBesedilom 28">
            <a:extLst>
              <a:ext uri="{FF2B5EF4-FFF2-40B4-BE49-F238E27FC236}">
                <a16:creationId xmlns:a16="http://schemas.microsoft.com/office/drawing/2014/main" xmlns="" id="{75823EF5-E3C3-4F4E-8E96-21036D02D9C2}"/>
              </a:ext>
            </a:extLst>
          </p:cNvPr>
          <p:cNvSpPr txBox="1"/>
          <p:nvPr/>
        </p:nvSpPr>
        <p:spPr>
          <a:xfrm>
            <a:off x="3553623" y="5951534"/>
            <a:ext cx="324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/>
              <a:t>BETWEEN – MED</a:t>
            </a:r>
          </a:p>
        </p:txBody>
      </p:sp>
      <p:sp>
        <p:nvSpPr>
          <p:cNvPr id="30" name="PoljeZBesedilom 29">
            <a:extLst>
              <a:ext uri="{FF2B5EF4-FFF2-40B4-BE49-F238E27FC236}">
                <a16:creationId xmlns:a16="http://schemas.microsoft.com/office/drawing/2014/main" xmlns="" id="{99361F2B-ACD5-4F83-BFBB-D97FD36B4591}"/>
              </a:ext>
            </a:extLst>
          </p:cNvPr>
          <p:cNvSpPr txBox="1"/>
          <p:nvPr/>
        </p:nvSpPr>
        <p:spPr>
          <a:xfrm>
            <a:off x="6902232" y="5560972"/>
            <a:ext cx="1879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/>
              <a:t>ON – NA</a:t>
            </a:r>
          </a:p>
        </p:txBody>
      </p:sp>
    </p:spTree>
    <p:extLst>
      <p:ext uri="{BB962C8B-B14F-4D97-AF65-F5344CB8AC3E}">
        <p14:creationId xmlns:p14="http://schemas.microsoft.com/office/powerpoint/2010/main" val="24857214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avokotnik 11">
            <a:extLst>
              <a:ext uri="{FF2B5EF4-FFF2-40B4-BE49-F238E27FC236}">
                <a16:creationId xmlns:a16="http://schemas.microsoft.com/office/drawing/2014/main" xmlns="" id="{5D0C689D-07A5-4F1F-BAAC-C18DBCB43BD8}"/>
              </a:ext>
            </a:extLst>
          </p:cNvPr>
          <p:cNvSpPr/>
          <p:nvPr/>
        </p:nvSpPr>
        <p:spPr>
          <a:xfrm>
            <a:off x="4695993" y="116632"/>
            <a:ext cx="36724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000" dirty="0">
                <a:solidFill>
                  <a:schemeClr val="bg1"/>
                </a:solidFill>
              </a:rPr>
              <a:t>BOOK – p. 87 + </a:t>
            </a:r>
            <a:r>
              <a:rPr lang="en-AU" sz="2000" dirty="0">
                <a:solidFill>
                  <a:schemeClr val="bg1"/>
                </a:solidFill>
              </a:rPr>
              <a:t>notebook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7B4A000A-4244-4E35-AAF0-FB8ACE0A30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864" y="1844824"/>
            <a:ext cx="7115537" cy="4375865"/>
          </a:xfrm>
          <a:prstGeom prst="rect">
            <a:avLst/>
          </a:prstGeom>
        </p:spPr>
      </p:pic>
      <p:sp>
        <p:nvSpPr>
          <p:cNvPr id="13" name="Naslov 1">
            <a:extLst>
              <a:ext uri="{FF2B5EF4-FFF2-40B4-BE49-F238E27FC236}">
                <a16:creationId xmlns:a16="http://schemas.microsoft.com/office/drawing/2014/main" xmlns="" id="{292980DF-4BE5-492C-986D-50A7F4960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344543"/>
            <a:ext cx="7024744" cy="1766000"/>
          </a:xfrm>
        </p:spPr>
        <p:txBody>
          <a:bodyPr>
            <a:normAutofit fontScale="90000"/>
          </a:bodyPr>
          <a:lstStyle/>
          <a:p>
            <a:r>
              <a:rPr lang="sl-SI" sz="3600" dirty="0">
                <a:solidFill>
                  <a:srgbClr val="C00000"/>
                </a:solidFill>
              </a:rPr>
              <a:t/>
            </a:r>
            <a:br>
              <a:rPr lang="sl-SI" sz="3600" dirty="0">
                <a:solidFill>
                  <a:srgbClr val="C00000"/>
                </a:solidFill>
              </a:rPr>
            </a:br>
            <a:r>
              <a:rPr lang="sl-SI" sz="3600" dirty="0">
                <a:solidFill>
                  <a:srgbClr val="C00000"/>
                </a:solidFill>
              </a:rPr>
              <a:t/>
            </a:r>
            <a:br>
              <a:rPr lang="sl-SI" sz="3600" dirty="0">
                <a:solidFill>
                  <a:srgbClr val="C00000"/>
                </a:solidFill>
              </a:rPr>
            </a:br>
            <a:r>
              <a:rPr lang="sl-SI" sz="3600" dirty="0">
                <a:solidFill>
                  <a:srgbClr val="C00000"/>
                </a:solidFill>
              </a:rPr>
              <a:t/>
            </a:r>
            <a:br>
              <a:rPr lang="sl-SI" sz="3600" dirty="0">
                <a:solidFill>
                  <a:srgbClr val="C00000"/>
                </a:solidFill>
              </a:rPr>
            </a:br>
            <a:r>
              <a:rPr lang="sl-SI" sz="3600" dirty="0">
                <a:solidFill>
                  <a:srgbClr val="C00000"/>
                </a:solidFill>
              </a:rPr>
              <a:t/>
            </a:r>
            <a:br>
              <a:rPr lang="sl-SI" sz="3600" dirty="0">
                <a:solidFill>
                  <a:srgbClr val="C00000"/>
                </a:solidFill>
              </a:rPr>
            </a:br>
            <a:r>
              <a:rPr lang="sl-SI" sz="3600" dirty="0">
                <a:solidFill>
                  <a:srgbClr val="C00000"/>
                </a:solidFill>
              </a:rPr>
              <a:t>TIM‘S ROOM</a:t>
            </a:r>
            <a:br>
              <a:rPr lang="sl-SI" sz="3600" dirty="0">
                <a:solidFill>
                  <a:srgbClr val="C00000"/>
                </a:solidFill>
              </a:rPr>
            </a:br>
            <a:r>
              <a:rPr lang="sl-SI" sz="2700" dirty="0">
                <a:solidFill>
                  <a:srgbClr val="C00000"/>
                </a:solidFill>
              </a:rPr>
              <a:t/>
            </a:r>
            <a:br>
              <a:rPr lang="sl-SI" sz="2700" dirty="0">
                <a:solidFill>
                  <a:srgbClr val="C00000"/>
                </a:solidFill>
              </a:rPr>
            </a:br>
            <a:r>
              <a:rPr lang="en-AU" sz="2700" dirty="0">
                <a:solidFill>
                  <a:srgbClr val="C00000"/>
                </a:solidFill>
              </a:rPr>
              <a:t>Write the</a:t>
            </a:r>
            <a:r>
              <a:rPr lang="sl-SI" sz="2700" dirty="0">
                <a:solidFill>
                  <a:srgbClr val="C00000"/>
                </a:solidFill>
              </a:rPr>
              <a:t> </a:t>
            </a:r>
            <a:r>
              <a:rPr lang="en-AU" sz="2700" dirty="0">
                <a:solidFill>
                  <a:srgbClr val="C00000"/>
                </a:solidFill>
              </a:rPr>
              <a:t>answers</a:t>
            </a:r>
            <a:r>
              <a:rPr lang="sl-SI" sz="2700" dirty="0">
                <a:solidFill>
                  <a:srgbClr val="C00000"/>
                </a:solidFill>
              </a:rPr>
              <a:t> </a:t>
            </a:r>
            <a:r>
              <a:rPr lang="en-AU" sz="2700" dirty="0">
                <a:solidFill>
                  <a:srgbClr val="C00000"/>
                </a:solidFill>
              </a:rPr>
              <a:t>into your notebook</a:t>
            </a:r>
            <a:r>
              <a:rPr lang="sl-SI" sz="2700" dirty="0">
                <a:solidFill>
                  <a:srgbClr val="C00000"/>
                </a:solidFill>
              </a:rPr>
              <a:t>.</a:t>
            </a:r>
            <a:r>
              <a:rPr lang="en-US" dirty="0"/>
              <a:t/>
            </a:r>
            <a:br>
              <a:rPr lang="en-US" dirty="0"/>
            </a:br>
            <a:r>
              <a:rPr lang="sl-SI" sz="2200" dirty="0"/>
              <a:t>Odgovore zapiši v zvezek.</a:t>
            </a:r>
          </a:p>
        </p:txBody>
      </p:sp>
    </p:spTree>
    <p:extLst>
      <p:ext uri="{BB962C8B-B14F-4D97-AF65-F5344CB8AC3E}">
        <p14:creationId xmlns:p14="http://schemas.microsoft.com/office/powerpoint/2010/main" val="21466338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slov 1">
            <a:extLst>
              <a:ext uri="{FF2B5EF4-FFF2-40B4-BE49-F238E27FC236}">
                <a16:creationId xmlns:a16="http://schemas.microsoft.com/office/drawing/2014/main" xmlns="" id="{292980DF-4BE5-492C-986D-50A7F4960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538252"/>
            <a:ext cx="7024744" cy="1766000"/>
          </a:xfrm>
        </p:spPr>
        <p:txBody>
          <a:bodyPr>
            <a:normAutofit fontScale="90000"/>
          </a:bodyPr>
          <a:lstStyle/>
          <a:p>
            <a:r>
              <a:rPr lang="sl-SI" sz="3600" dirty="0">
                <a:solidFill>
                  <a:srgbClr val="C00000"/>
                </a:solidFill>
              </a:rPr>
              <a:t/>
            </a:r>
            <a:br>
              <a:rPr lang="sl-SI" sz="3600" dirty="0">
                <a:solidFill>
                  <a:srgbClr val="C00000"/>
                </a:solidFill>
              </a:rPr>
            </a:br>
            <a:r>
              <a:rPr lang="sl-SI" sz="3600" dirty="0">
                <a:solidFill>
                  <a:srgbClr val="C00000"/>
                </a:solidFill>
              </a:rPr>
              <a:t/>
            </a:r>
            <a:br>
              <a:rPr lang="sl-SI" sz="3600" dirty="0">
                <a:solidFill>
                  <a:srgbClr val="C00000"/>
                </a:solidFill>
              </a:rPr>
            </a:br>
            <a:r>
              <a:rPr lang="sl-SI" sz="3600" dirty="0">
                <a:solidFill>
                  <a:srgbClr val="C00000"/>
                </a:solidFill>
              </a:rPr>
              <a:t/>
            </a:r>
            <a:br>
              <a:rPr lang="sl-SI" sz="3600" dirty="0">
                <a:solidFill>
                  <a:srgbClr val="C00000"/>
                </a:solidFill>
              </a:rPr>
            </a:br>
            <a:r>
              <a:rPr lang="sl-SI" sz="3600" dirty="0">
                <a:solidFill>
                  <a:srgbClr val="C00000"/>
                </a:solidFill>
              </a:rPr>
              <a:t/>
            </a:r>
            <a:br>
              <a:rPr lang="sl-SI" sz="3600" dirty="0">
                <a:solidFill>
                  <a:srgbClr val="C00000"/>
                </a:solidFill>
              </a:rPr>
            </a:br>
            <a:r>
              <a:rPr lang="sl-SI" sz="3600" dirty="0">
                <a:solidFill>
                  <a:srgbClr val="C00000"/>
                </a:solidFill>
              </a:rPr>
              <a:t>TIM‘S ROOM</a:t>
            </a:r>
            <a:br>
              <a:rPr lang="sl-SI" sz="3600" dirty="0">
                <a:solidFill>
                  <a:srgbClr val="C00000"/>
                </a:solidFill>
              </a:rPr>
            </a:br>
            <a:r>
              <a:rPr lang="sl-SI" sz="3600" dirty="0">
                <a:solidFill>
                  <a:srgbClr val="C00000"/>
                </a:solidFill>
              </a:rPr>
              <a:t/>
            </a:r>
            <a:br>
              <a:rPr lang="sl-SI" sz="3600" dirty="0">
                <a:solidFill>
                  <a:srgbClr val="C00000"/>
                </a:solidFill>
              </a:rPr>
            </a:br>
            <a:r>
              <a:rPr lang="en-AU" sz="2700" dirty="0">
                <a:solidFill>
                  <a:srgbClr val="C00000"/>
                </a:solidFill>
              </a:rPr>
              <a:t>Check your answers</a:t>
            </a:r>
            <a:r>
              <a:rPr lang="sl-SI" sz="2700" dirty="0">
                <a:solidFill>
                  <a:srgbClr val="C00000"/>
                </a:solidFill>
              </a:rPr>
              <a:t>.</a:t>
            </a:r>
            <a:r>
              <a:rPr lang="en-US" dirty="0"/>
              <a:t/>
            </a:r>
            <a:br>
              <a:rPr lang="en-US" dirty="0"/>
            </a:br>
            <a:r>
              <a:rPr lang="sl-SI" sz="2200" dirty="0"/>
              <a:t>Preveri rešitve.</a:t>
            </a:r>
          </a:p>
        </p:txBody>
      </p:sp>
      <p:sp>
        <p:nvSpPr>
          <p:cNvPr id="5" name="Pravokotnik 4">
            <a:extLst>
              <a:ext uri="{FF2B5EF4-FFF2-40B4-BE49-F238E27FC236}">
                <a16:creationId xmlns:a16="http://schemas.microsoft.com/office/drawing/2014/main" xmlns="" id="{D0A3EFFE-3626-46C1-8990-FEDDBDBB8B90}"/>
              </a:ext>
            </a:extLst>
          </p:cNvPr>
          <p:cNvSpPr/>
          <p:nvPr/>
        </p:nvSpPr>
        <p:spPr>
          <a:xfrm>
            <a:off x="4695993" y="116632"/>
            <a:ext cx="36724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000" dirty="0">
                <a:solidFill>
                  <a:schemeClr val="bg1"/>
                </a:solidFill>
              </a:rPr>
              <a:t>BOOK – p. 87 + </a:t>
            </a:r>
            <a:r>
              <a:rPr lang="en-AU" sz="2000" dirty="0">
                <a:solidFill>
                  <a:schemeClr val="bg1"/>
                </a:solidFill>
              </a:rPr>
              <a:t>notebook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13F9510D-603F-4A31-896C-45C1AA72F1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8118" y="2132856"/>
            <a:ext cx="409575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6582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9229EB52-2743-47F6-A09C-C0C0D3645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1268760"/>
            <a:ext cx="7024744" cy="884643"/>
          </a:xfrm>
        </p:spPr>
        <p:txBody>
          <a:bodyPr>
            <a:normAutofit fontScale="90000"/>
          </a:bodyPr>
          <a:lstStyle/>
          <a:p>
            <a:r>
              <a:rPr lang="sl-SI" sz="3600" dirty="0">
                <a:solidFill>
                  <a:srgbClr val="C00000"/>
                </a:solidFill>
              </a:rPr>
              <a:t>THERE‘S A HOUSE IN THE YARD</a:t>
            </a:r>
            <a:br>
              <a:rPr lang="sl-SI" sz="3600" dirty="0">
                <a:solidFill>
                  <a:srgbClr val="C00000"/>
                </a:solidFill>
              </a:rPr>
            </a:br>
            <a:r>
              <a:rPr lang="sl-SI" sz="2400" dirty="0">
                <a:solidFill>
                  <a:srgbClr val="C00000"/>
                </a:solidFill>
              </a:rPr>
              <a:t/>
            </a:r>
            <a:br>
              <a:rPr lang="sl-SI" sz="2400" dirty="0">
                <a:solidFill>
                  <a:srgbClr val="C00000"/>
                </a:solidFill>
              </a:rPr>
            </a:br>
            <a:r>
              <a:rPr lang="sl-SI" sz="2400" dirty="0">
                <a:solidFill>
                  <a:srgbClr val="C00000"/>
                </a:solidFill>
              </a:rPr>
              <a:t>Listen </a:t>
            </a:r>
            <a:r>
              <a:rPr lang="en-AU" sz="2400" dirty="0">
                <a:solidFill>
                  <a:srgbClr val="C00000"/>
                </a:solidFill>
              </a:rPr>
              <a:t>and</a:t>
            </a:r>
            <a:r>
              <a:rPr lang="sl-SI" sz="2400" dirty="0">
                <a:solidFill>
                  <a:srgbClr val="C00000"/>
                </a:solidFill>
              </a:rPr>
              <a:t> </a:t>
            </a:r>
            <a:r>
              <a:rPr lang="en-AU" sz="2400" dirty="0">
                <a:solidFill>
                  <a:srgbClr val="C00000"/>
                </a:solidFill>
              </a:rPr>
              <a:t>read.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sl-SI" sz="2000" dirty="0">
                <a:solidFill>
                  <a:srgbClr val="838D9B"/>
                </a:solidFill>
              </a:rPr>
              <a:t>Poslušaj in preberi.</a:t>
            </a:r>
          </a:p>
        </p:txBody>
      </p:sp>
      <p:sp>
        <p:nvSpPr>
          <p:cNvPr id="5" name="Pravokotnik 4">
            <a:extLst>
              <a:ext uri="{FF2B5EF4-FFF2-40B4-BE49-F238E27FC236}">
                <a16:creationId xmlns:a16="http://schemas.microsoft.com/office/drawing/2014/main" xmlns="" id="{45EFFAB7-D467-475E-88EE-85027A533E64}"/>
              </a:ext>
            </a:extLst>
          </p:cNvPr>
          <p:cNvSpPr/>
          <p:nvPr/>
        </p:nvSpPr>
        <p:spPr>
          <a:xfrm>
            <a:off x="4645992" y="138142"/>
            <a:ext cx="36724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000" dirty="0">
                <a:solidFill>
                  <a:schemeClr val="bg1"/>
                </a:solidFill>
              </a:rPr>
              <a:t>BOOK – p. 88 </a:t>
            </a:r>
            <a:endParaRPr lang="en-AU" sz="2000" dirty="0">
              <a:solidFill>
                <a:schemeClr val="bg1"/>
              </a:solidFill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32FB799E-CE37-406D-A3DA-C1AA21273C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1338" y="1494283"/>
            <a:ext cx="3121323" cy="4808831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B0296A49-0613-4C75-8862-BE4A763B513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/>
          <a:stretch/>
        </p:blipFill>
        <p:spPr>
          <a:xfrm>
            <a:off x="6482196" y="764704"/>
            <a:ext cx="2076621" cy="5538410"/>
          </a:xfrm>
          <a:prstGeom prst="rect">
            <a:avLst/>
          </a:prstGeom>
        </p:spPr>
      </p:pic>
      <p:pic>
        <p:nvPicPr>
          <p:cNvPr id="8" name="U88-1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xmlns="" id="{B7A2D542-BB45-402C-A31A-BE91D38866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2332" y="2420888"/>
            <a:ext cx="1626227" cy="162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134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17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1">
            <a:extLst>
              <a:ext uri="{FF2B5EF4-FFF2-40B4-BE49-F238E27FC236}">
                <a16:creationId xmlns:a16="http://schemas.microsoft.com/office/drawing/2014/main" xmlns="" id="{696B7045-13E3-475C-A787-1113E015E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47" y="1834191"/>
            <a:ext cx="4320480" cy="864096"/>
          </a:xfrm>
        </p:spPr>
        <p:txBody>
          <a:bodyPr>
            <a:normAutofit fontScale="90000"/>
          </a:bodyPr>
          <a:lstStyle/>
          <a:p>
            <a:r>
              <a:rPr lang="sl-SI" sz="2700" dirty="0">
                <a:solidFill>
                  <a:srgbClr val="C00000"/>
                </a:solidFill>
              </a:rPr>
              <a:t/>
            </a:r>
            <a:br>
              <a:rPr lang="sl-SI" sz="2700" dirty="0">
                <a:solidFill>
                  <a:srgbClr val="C00000"/>
                </a:solidFill>
              </a:rPr>
            </a:br>
            <a:r>
              <a:rPr lang="sl-SI" sz="2700" dirty="0">
                <a:solidFill>
                  <a:srgbClr val="C00000"/>
                </a:solidFill>
              </a:rPr>
              <a:t/>
            </a:r>
            <a:br>
              <a:rPr lang="sl-SI" sz="2700" dirty="0">
                <a:solidFill>
                  <a:srgbClr val="C00000"/>
                </a:solidFill>
              </a:rPr>
            </a:br>
            <a:r>
              <a:rPr lang="sl-SI" sz="3600" dirty="0">
                <a:solidFill>
                  <a:srgbClr val="C00000"/>
                </a:solidFill>
              </a:rPr>
              <a:t>WHAT CAN YOU DO IN THE … ?</a:t>
            </a:r>
            <a:r>
              <a:rPr lang="sl-SI" sz="2700" dirty="0">
                <a:solidFill>
                  <a:srgbClr val="C00000"/>
                </a:solidFill>
              </a:rPr>
              <a:t/>
            </a:r>
            <a:br>
              <a:rPr lang="sl-SI" sz="2700" dirty="0">
                <a:solidFill>
                  <a:srgbClr val="C00000"/>
                </a:solidFill>
              </a:rPr>
            </a:br>
            <a:r>
              <a:rPr lang="sl-SI" sz="2700" dirty="0">
                <a:solidFill>
                  <a:srgbClr val="C00000"/>
                </a:solidFill>
              </a:rPr>
              <a:t/>
            </a:r>
            <a:br>
              <a:rPr lang="sl-SI" sz="2700" dirty="0">
                <a:solidFill>
                  <a:srgbClr val="C00000"/>
                </a:solidFill>
              </a:rPr>
            </a:br>
            <a:r>
              <a:rPr lang="sl-SI" sz="2200" dirty="0">
                <a:solidFill>
                  <a:srgbClr val="C00000"/>
                </a:solidFill>
              </a:rPr>
              <a:t>Listen </a:t>
            </a:r>
            <a:r>
              <a:rPr lang="en-AU" sz="2200" dirty="0">
                <a:solidFill>
                  <a:srgbClr val="C00000"/>
                </a:solidFill>
              </a:rPr>
              <a:t>and</a:t>
            </a:r>
            <a:r>
              <a:rPr lang="sl-SI" sz="2200" dirty="0">
                <a:solidFill>
                  <a:srgbClr val="C00000"/>
                </a:solidFill>
              </a:rPr>
              <a:t> </a:t>
            </a:r>
            <a:r>
              <a:rPr lang="en-AU" sz="2200" dirty="0">
                <a:solidFill>
                  <a:srgbClr val="C00000"/>
                </a:solidFill>
              </a:rPr>
              <a:t>write</a:t>
            </a:r>
            <a:r>
              <a:rPr lang="sl-SI" sz="2200" dirty="0">
                <a:solidFill>
                  <a:srgbClr val="C00000"/>
                </a:solidFill>
              </a:rPr>
              <a:t> </a:t>
            </a:r>
            <a:r>
              <a:rPr lang="en-AU" sz="2200" dirty="0">
                <a:solidFill>
                  <a:srgbClr val="C00000"/>
                </a:solidFill>
              </a:rPr>
              <a:t>the</a:t>
            </a:r>
            <a:r>
              <a:rPr lang="sl-SI" sz="2200" dirty="0">
                <a:solidFill>
                  <a:srgbClr val="C00000"/>
                </a:solidFill>
              </a:rPr>
              <a:t> </a:t>
            </a:r>
            <a:r>
              <a:rPr lang="en-AU" sz="2200" dirty="0">
                <a:solidFill>
                  <a:srgbClr val="C00000"/>
                </a:solidFill>
              </a:rPr>
              <a:t>answers</a:t>
            </a:r>
            <a:r>
              <a:rPr lang="sl-SI" sz="2200" dirty="0">
                <a:solidFill>
                  <a:srgbClr val="C00000"/>
                </a:solidFill>
              </a:rPr>
              <a:t> </a:t>
            </a:r>
            <a:r>
              <a:rPr lang="en-AU" sz="2200" dirty="0">
                <a:solidFill>
                  <a:srgbClr val="C00000"/>
                </a:solidFill>
              </a:rPr>
              <a:t>into</a:t>
            </a:r>
            <a:r>
              <a:rPr lang="sl-SI" sz="2200" dirty="0">
                <a:solidFill>
                  <a:srgbClr val="C00000"/>
                </a:solidFill>
              </a:rPr>
              <a:t> </a:t>
            </a:r>
            <a:r>
              <a:rPr lang="en-AU" sz="2200" dirty="0">
                <a:solidFill>
                  <a:srgbClr val="C00000"/>
                </a:solidFill>
              </a:rPr>
              <a:t>your</a:t>
            </a:r>
            <a:r>
              <a:rPr lang="sl-SI" sz="2200" dirty="0">
                <a:solidFill>
                  <a:srgbClr val="C00000"/>
                </a:solidFill>
              </a:rPr>
              <a:t> </a:t>
            </a:r>
            <a:r>
              <a:rPr lang="en-AU" sz="2200" dirty="0">
                <a:solidFill>
                  <a:srgbClr val="C00000"/>
                </a:solidFill>
              </a:rPr>
              <a:t>notebook</a:t>
            </a:r>
            <a:r>
              <a:rPr lang="sl-SI" sz="2200" dirty="0">
                <a:solidFill>
                  <a:srgbClr val="C00000"/>
                </a:solidFill>
              </a:rPr>
              <a:t>.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sl-SI" sz="2000" dirty="0"/>
              <a:t>Poslušaj in napiši odgovore v zvezek</a:t>
            </a:r>
            <a:r>
              <a:rPr lang="sl-SI" sz="2200" dirty="0"/>
              <a:t>.</a:t>
            </a:r>
          </a:p>
        </p:txBody>
      </p:sp>
      <p:sp>
        <p:nvSpPr>
          <p:cNvPr id="6" name="PoljeZBesedilom 5">
            <a:extLst>
              <a:ext uri="{FF2B5EF4-FFF2-40B4-BE49-F238E27FC236}">
                <a16:creationId xmlns:a16="http://schemas.microsoft.com/office/drawing/2014/main" xmlns="" id="{A1BBE0B1-A844-45C7-AC7B-2200F17296C4}"/>
              </a:ext>
            </a:extLst>
          </p:cNvPr>
          <p:cNvSpPr txBox="1"/>
          <p:nvPr/>
        </p:nvSpPr>
        <p:spPr>
          <a:xfrm>
            <a:off x="4716016" y="145722"/>
            <a:ext cx="3888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>
                <a:solidFill>
                  <a:schemeClr val="bg1"/>
                </a:solidFill>
              </a:rPr>
              <a:t>BOOK – p. 89 + </a:t>
            </a:r>
            <a:r>
              <a:rPr lang="en-AU" sz="2000" dirty="0">
                <a:solidFill>
                  <a:schemeClr val="bg1"/>
                </a:solidFill>
              </a:rPr>
              <a:t>notebook</a:t>
            </a:r>
          </a:p>
        </p:txBody>
      </p:sp>
      <p:pic>
        <p:nvPicPr>
          <p:cNvPr id="4" name="U89-1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xmlns="" id="{CA5C24FE-1C41-4F9B-A583-2B7B036A2D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29382" y="824512"/>
            <a:ext cx="864096" cy="864096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06C10E62-2F0A-453B-8E38-5B4C1DEE20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6016" y="692696"/>
            <a:ext cx="3960440" cy="5760640"/>
          </a:xfrm>
          <a:prstGeom prst="rect">
            <a:avLst/>
          </a:prstGeom>
        </p:spPr>
      </p:pic>
      <p:sp>
        <p:nvSpPr>
          <p:cNvPr id="8" name="PoljeZBesedilom 7">
            <a:extLst>
              <a:ext uri="{FF2B5EF4-FFF2-40B4-BE49-F238E27FC236}">
                <a16:creationId xmlns:a16="http://schemas.microsoft.com/office/drawing/2014/main" xmlns="" id="{59046EC6-D0B0-4CF5-9D74-6F731D1ABD75}"/>
              </a:ext>
            </a:extLst>
          </p:cNvPr>
          <p:cNvSpPr txBox="1"/>
          <p:nvPr/>
        </p:nvSpPr>
        <p:spPr>
          <a:xfrm>
            <a:off x="950896" y="2721280"/>
            <a:ext cx="3342582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What can you</a:t>
            </a:r>
            <a:r>
              <a:rPr lang="sl-SI" dirty="0"/>
              <a:t> do in </a:t>
            </a:r>
            <a:r>
              <a:rPr lang="en-AU" dirty="0"/>
              <a:t>the</a:t>
            </a:r>
            <a:r>
              <a:rPr lang="sl-SI" dirty="0"/>
              <a:t> 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pantry? ___________</a:t>
            </a:r>
            <a:r>
              <a:rPr lang="sl-SI" dirty="0"/>
              <a:t>_____</a:t>
            </a:r>
            <a:endParaRPr lang="en-A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kitchen? ___________</a:t>
            </a:r>
            <a:r>
              <a:rPr lang="sl-SI" dirty="0"/>
              <a:t>____</a:t>
            </a:r>
            <a:endParaRPr lang="en-A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hall</a:t>
            </a:r>
            <a:r>
              <a:rPr lang="sl-SI" dirty="0"/>
              <a:t>? ___________________</a:t>
            </a:r>
            <a:endParaRPr lang="en-A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dining room? __________</a:t>
            </a:r>
            <a:r>
              <a:rPr lang="sl-SI" dirty="0"/>
              <a:t>_</a:t>
            </a:r>
            <a:endParaRPr lang="en-A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living room? ___________</a:t>
            </a:r>
            <a:r>
              <a:rPr lang="sl-SI" dirty="0"/>
              <a:t>_</a:t>
            </a:r>
            <a:endParaRPr lang="en-A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bathroom? ___________</a:t>
            </a:r>
            <a:r>
              <a:rPr lang="sl-SI" dirty="0"/>
              <a:t>__</a:t>
            </a:r>
            <a:endParaRPr lang="en-A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bedroom? ___________</a:t>
            </a:r>
            <a:r>
              <a:rPr lang="sl-SI" dirty="0"/>
              <a:t>__</a:t>
            </a:r>
            <a:endParaRPr lang="en-A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garage? ___________</a:t>
            </a:r>
            <a:r>
              <a:rPr lang="sl-SI" dirty="0"/>
              <a:t>____</a:t>
            </a:r>
            <a:endParaRPr lang="en-A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garden? ___________</a:t>
            </a:r>
            <a:r>
              <a:rPr lang="sl-SI" dirty="0"/>
              <a:t>____</a:t>
            </a:r>
            <a:endParaRPr lang="en-A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attic? ___________</a:t>
            </a:r>
            <a:r>
              <a:rPr lang="sl-SI" dirty="0"/>
              <a:t>_______</a:t>
            </a:r>
            <a:endParaRPr lang="en-A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cellar? ___________</a:t>
            </a:r>
            <a:r>
              <a:rPr lang="sl-SI" dirty="0"/>
              <a:t>______</a:t>
            </a:r>
            <a:endParaRPr lang="en-A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toilet? ___________</a:t>
            </a:r>
            <a:r>
              <a:rPr lang="sl-SI" dirty="0"/>
              <a:t>_______</a:t>
            </a:r>
            <a:endParaRPr lang="en-A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56854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3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slov 1">
            <a:extLst>
              <a:ext uri="{FF2B5EF4-FFF2-40B4-BE49-F238E27FC236}">
                <a16:creationId xmlns:a16="http://schemas.microsoft.com/office/drawing/2014/main" xmlns="" id="{292980DF-4BE5-492C-986D-50A7F4960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620688"/>
            <a:ext cx="7024744" cy="1766000"/>
          </a:xfrm>
        </p:spPr>
        <p:txBody>
          <a:bodyPr>
            <a:normAutofit fontScale="90000"/>
          </a:bodyPr>
          <a:lstStyle/>
          <a:p>
            <a:r>
              <a:rPr lang="sl-SI" sz="3600" dirty="0">
                <a:solidFill>
                  <a:srgbClr val="C00000"/>
                </a:solidFill>
              </a:rPr>
              <a:t/>
            </a:r>
            <a:br>
              <a:rPr lang="sl-SI" sz="3600" dirty="0">
                <a:solidFill>
                  <a:srgbClr val="C00000"/>
                </a:solidFill>
              </a:rPr>
            </a:br>
            <a:r>
              <a:rPr lang="sl-SI" sz="3600" dirty="0">
                <a:solidFill>
                  <a:srgbClr val="C00000"/>
                </a:solidFill>
              </a:rPr>
              <a:t/>
            </a:r>
            <a:br>
              <a:rPr lang="sl-SI" sz="3600" dirty="0">
                <a:solidFill>
                  <a:srgbClr val="C00000"/>
                </a:solidFill>
              </a:rPr>
            </a:br>
            <a:r>
              <a:rPr lang="sl-SI" sz="3600" dirty="0">
                <a:solidFill>
                  <a:srgbClr val="C00000"/>
                </a:solidFill>
              </a:rPr>
              <a:t/>
            </a:r>
            <a:br>
              <a:rPr lang="sl-SI" sz="3600" dirty="0">
                <a:solidFill>
                  <a:srgbClr val="C00000"/>
                </a:solidFill>
              </a:rPr>
            </a:br>
            <a:r>
              <a:rPr lang="sl-SI" sz="3600" dirty="0">
                <a:solidFill>
                  <a:srgbClr val="C00000"/>
                </a:solidFill>
              </a:rPr>
              <a:t/>
            </a:r>
            <a:br>
              <a:rPr lang="sl-SI" sz="3600" dirty="0">
                <a:solidFill>
                  <a:srgbClr val="C00000"/>
                </a:solidFill>
              </a:rPr>
            </a:br>
            <a:r>
              <a:rPr lang="sl-SI" sz="3600" dirty="0">
                <a:solidFill>
                  <a:srgbClr val="C00000"/>
                </a:solidFill>
              </a:rPr>
              <a:t>WHAT CAN YOU DO IN THE …?</a:t>
            </a:r>
            <a:br>
              <a:rPr lang="sl-SI" sz="3600" dirty="0">
                <a:solidFill>
                  <a:srgbClr val="C00000"/>
                </a:solidFill>
              </a:rPr>
            </a:br>
            <a:r>
              <a:rPr lang="sl-SI" sz="3600" dirty="0">
                <a:solidFill>
                  <a:srgbClr val="C00000"/>
                </a:solidFill>
              </a:rPr>
              <a:t/>
            </a:r>
            <a:br>
              <a:rPr lang="sl-SI" sz="3600" dirty="0">
                <a:solidFill>
                  <a:srgbClr val="C00000"/>
                </a:solidFill>
              </a:rPr>
            </a:br>
            <a:r>
              <a:rPr lang="en-AU" sz="2700" dirty="0">
                <a:solidFill>
                  <a:srgbClr val="C00000"/>
                </a:solidFill>
              </a:rPr>
              <a:t>Check your answers</a:t>
            </a:r>
            <a:r>
              <a:rPr lang="sl-SI" sz="2700" dirty="0">
                <a:solidFill>
                  <a:srgbClr val="C00000"/>
                </a:solidFill>
              </a:rPr>
              <a:t>.</a:t>
            </a:r>
            <a:r>
              <a:rPr lang="en-US" dirty="0"/>
              <a:t/>
            </a:r>
            <a:br>
              <a:rPr lang="en-US" dirty="0"/>
            </a:br>
            <a:r>
              <a:rPr lang="sl-SI" sz="2200" dirty="0"/>
              <a:t>Preveri rešitve.</a:t>
            </a:r>
          </a:p>
        </p:txBody>
      </p:sp>
      <p:sp>
        <p:nvSpPr>
          <p:cNvPr id="5" name="Pravokotnik 4">
            <a:extLst>
              <a:ext uri="{FF2B5EF4-FFF2-40B4-BE49-F238E27FC236}">
                <a16:creationId xmlns:a16="http://schemas.microsoft.com/office/drawing/2014/main" xmlns="" id="{D0A3EFFE-3626-46C1-8990-FEDDBDBB8B90}"/>
              </a:ext>
            </a:extLst>
          </p:cNvPr>
          <p:cNvSpPr/>
          <p:nvPr/>
        </p:nvSpPr>
        <p:spPr>
          <a:xfrm>
            <a:off x="4695993" y="116632"/>
            <a:ext cx="36724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000" dirty="0">
                <a:solidFill>
                  <a:schemeClr val="bg1"/>
                </a:solidFill>
              </a:rPr>
              <a:t>BOOK – p. 89 + </a:t>
            </a:r>
            <a:r>
              <a:rPr lang="en-AU" sz="2000" dirty="0">
                <a:solidFill>
                  <a:schemeClr val="bg1"/>
                </a:solidFill>
              </a:rPr>
              <a:t>notebook</a:t>
            </a:r>
          </a:p>
        </p:txBody>
      </p:sp>
      <p:sp>
        <p:nvSpPr>
          <p:cNvPr id="6" name="PoljeZBesedilom 5">
            <a:extLst>
              <a:ext uri="{FF2B5EF4-FFF2-40B4-BE49-F238E27FC236}">
                <a16:creationId xmlns:a16="http://schemas.microsoft.com/office/drawing/2014/main" xmlns="" id="{B314F62E-77BC-4B63-B617-02DD0DA523F1}"/>
              </a:ext>
            </a:extLst>
          </p:cNvPr>
          <p:cNvSpPr txBox="1"/>
          <p:nvPr/>
        </p:nvSpPr>
        <p:spPr>
          <a:xfrm>
            <a:off x="3419872" y="2276872"/>
            <a:ext cx="5112568" cy="417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900" dirty="0"/>
              <a:t>What can you</a:t>
            </a:r>
            <a:r>
              <a:rPr lang="sl-SI" sz="1900" dirty="0"/>
              <a:t> do in </a:t>
            </a:r>
            <a:r>
              <a:rPr lang="en-AU" sz="1900" dirty="0"/>
              <a:t>the</a:t>
            </a:r>
            <a:r>
              <a:rPr lang="sl-SI" sz="1900" dirty="0"/>
              <a:t> 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900" dirty="0"/>
              <a:t>pantry? </a:t>
            </a:r>
            <a:r>
              <a:rPr lang="sl-SI" sz="1900" dirty="0"/>
              <a:t>Store </a:t>
            </a:r>
            <a:r>
              <a:rPr lang="en-AU" sz="1900" dirty="0"/>
              <a:t>food and things</a:t>
            </a:r>
            <a:r>
              <a:rPr lang="sl-SI" sz="1900" dirty="0"/>
              <a:t>.	</a:t>
            </a:r>
            <a:endParaRPr lang="en-AU" sz="19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900" dirty="0"/>
              <a:t>kitchen</a:t>
            </a:r>
            <a:r>
              <a:rPr lang="sl-SI" sz="1900" dirty="0"/>
              <a:t>? Cook.</a:t>
            </a:r>
            <a:endParaRPr lang="en-AU" sz="19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900" dirty="0"/>
              <a:t>hall</a:t>
            </a:r>
            <a:r>
              <a:rPr lang="sl-SI" sz="1900" dirty="0"/>
              <a:t>? Put on </a:t>
            </a:r>
            <a:r>
              <a:rPr lang="en-AU" sz="1900" dirty="0"/>
              <a:t>shoes</a:t>
            </a:r>
            <a:r>
              <a:rPr lang="sl-SI" sz="1900" dirty="0"/>
              <a:t>.</a:t>
            </a:r>
            <a:endParaRPr lang="en-AU" sz="19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900" dirty="0"/>
              <a:t>dining room? Eat</a:t>
            </a:r>
            <a:r>
              <a:rPr lang="sl-SI" sz="19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900" dirty="0"/>
              <a:t>living room? Watch</a:t>
            </a:r>
            <a:r>
              <a:rPr lang="sl-SI" sz="1900" dirty="0"/>
              <a:t> TV.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900" dirty="0"/>
              <a:t>bathroom? Have</a:t>
            </a:r>
            <a:r>
              <a:rPr lang="sl-SI" sz="1900" dirty="0"/>
              <a:t> a </a:t>
            </a:r>
            <a:r>
              <a:rPr lang="en-AU" sz="1900" dirty="0"/>
              <a:t>bath</a:t>
            </a:r>
            <a:r>
              <a:rPr lang="sl-SI" sz="1900" dirty="0"/>
              <a:t>.</a:t>
            </a:r>
            <a:endParaRPr lang="en-AU" sz="19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900" dirty="0"/>
              <a:t>bedroom</a:t>
            </a:r>
            <a:r>
              <a:rPr lang="sl-SI" sz="1900" dirty="0"/>
              <a:t>? </a:t>
            </a:r>
            <a:r>
              <a:rPr lang="en-AU" sz="1900" dirty="0"/>
              <a:t>Sleep</a:t>
            </a:r>
            <a:r>
              <a:rPr lang="sl-SI" sz="1900" dirty="0"/>
              <a:t>.</a:t>
            </a:r>
            <a:endParaRPr lang="en-AU" sz="19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900" dirty="0"/>
              <a:t>garage? </a:t>
            </a:r>
            <a:r>
              <a:rPr lang="sl-SI" sz="1900" dirty="0"/>
              <a:t>Park </a:t>
            </a:r>
            <a:r>
              <a:rPr lang="en-AU" sz="1900" dirty="0"/>
              <a:t>the</a:t>
            </a:r>
            <a:r>
              <a:rPr lang="sl-SI" sz="1900" dirty="0"/>
              <a:t> car.</a:t>
            </a:r>
            <a:endParaRPr lang="en-AU" sz="19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900" dirty="0"/>
              <a:t>garden? Play</a:t>
            </a:r>
            <a:r>
              <a:rPr lang="sl-SI" sz="1900" dirty="0"/>
              <a:t> </a:t>
            </a:r>
            <a:r>
              <a:rPr lang="en-AU" sz="1900" dirty="0"/>
              <a:t>with</a:t>
            </a:r>
            <a:r>
              <a:rPr lang="sl-SI" sz="1900" dirty="0"/>
              <a:t> </a:t>
            </a:r>
            <a:r>
              <a:rPr lang="en-AU" sz="1900" dirty="0"/>
              <a:t>the</a:t>
            </a:r>
            <a:r>
              <a:rPr lang="sl-SI" sz="1900" dirty="0"/>
              <a:t> dog.</a:t>
            </a:r>
            <a:endParaRPr lang="en-AU" sz="19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900" dirty="0"/>
              <a:t>attic? </a:t>
            </a:r>
            <a:r>
              <a:rPr lang="sl-SI" sz="1900" dirty="0"/>
              <a:t>Store </a:t>
            </a:r>
            <a:r>
              <a:rPr lang="en-AU" sz="1900" dirty="0"/>
              <a:t>old</a:t>
            </a:r>
            <a:r>
              <a:rPr lang="sl-SI" sz="1900" dirty="0"/>
              <a:t> </a:t>
            </a:r>
            <a:r>
              <a:rPr lang="en-AU" sz="1900" dirty="0"/>
              <a:t>toys</a:t>
            </a:r>
            <a:r>
              <a:rPr lang="sl-SI" sz="1900" dirty="0"/>
              <a:t>.</a:t>
            </a:r>
            <a:endParaRPr lang="en-AU" sz="19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900" dirty="0"/>
              <a:t>cellar?</a:t>
            </a:r>
            <a:r>
              <a:rPr lang="sl-SI" sz="1900" dirty="0"/>
              <a:t> Store </a:t>
            </a:r>
            <a:r>
              <a:rPr lang="en-AU" sz="1900" dirty="0"/>
              <a:t>apples</a:t>
            </a:r>
            <a:r>
              <a:rPr lang="sl-SI" sz="19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900" dirty="0"/>
              <a:t>toilet? Have</a:t>
            </a:r>
            <a:r>
              <a:rPr lang="sl-SI" sz="1900" dirty="0"/>
              <a:t> a </a:t>
            </a:r>
            <a:r>
              <a:rPr lang="en-AU" sz="1900" dirty="0"/>
              <a:t>wee</a:t>
            </a:r>
            <a:r>
              <a:rPr lang="sl-SI" sz="1900" dirty="0"/>
              <a:t>.</a:t>
            </a:r>
            <a:endParaRPr lang="en-AU" sz="19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/>
          </a:p>
        </p:txBody>
      </p:sp>
      <p:sp>
        <p:nvSpPr>
          <p:cNvPr id="4" name="PoljeZBesedilom 3">
            <a:extLst>
              <a:ext uri="{FF2B5EF4-FFF2-40B4-BE49-F238E27FC236}">
                <a16:creationId xmlns:a16="http://schemas.microsoft.com/office/drawing/2014/main" xmlns="" id="{4B7AC4CC-A671-4997-9079-9E9E94BD5A1D}"/>
              </a:ext>
            </a:extLst>
          </p:cNvPr>
          <p:cNvSpPr txBox="1"/>
          <p:nvPr/>
        </p:nvSpPr>
        <p:spPr>
          <a:xfrm>
            <a:off x="755576" y="4869160"/>
            <a:ext cx="190629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000" dirty="0">
                <a:solidFill>
                  <a:srgbClr val="C00000"/>
                </a:solidFill>
              </a:rPr>
              <a:t>store</a:t>
            </a:r>
            <a:r>
              <a:rPr lang="sl-SI" sz="2000" dirty="0"/>
              <a:t> – </a:t>
            </a:r>
            <a:r>
              <a:rPr lang="sl-SI" sz="2000" dirty="0">
                <a:solidFill>
                  <a:srgbClr val="838D9B"/>
                </a:solidFill>
              </a:rPr>
              <a:t>shraniti</a:t>
            </a: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0566560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1">
            <a:extLst>
              <a:ext uri="{FF2B5EF4-FFF2-40B4-BE49-F238E27FC236}">
                <a16:creationId xmlns:a16="http://schemas.microsoft.com/office/drawing/2014/main" xmlns="" id="{696B7045-13E3-475C-A787-1113E015E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1429876"/>
            <a:ext cx="7560840" cy="829896"/>
          </a:xfrm>
        </p:spPr>
        <p:txBody>
          <a:bodyPr>
            <a:normAutofit fontScale="90000"/>
          </a:bodyPr>
          <a:lstStyle/>
          <a:p>
            <a:r>
              <a:rPr lang="sl-SI" sz="2700" dirty="0">
                <a:solidFill>
                  <a:srgbClr val="C00000"/>
                </a:solidFill>
              </a:rPr>
              <a:t/>
            </a:r>
            <a:br>
              <a:rPr lang="sl-SI" sz="2700" dirty="0">
                <a:solidFill>
                  <a:srgbClr val="C00000"/>
                </a:solidFill>
              </a:rPr>
            </a:br>
            <a:r>
              <a:rPr lang="sl-SI" dirty="0">
                <a:solidFill>
                  <a:srgbClr val="C00000"/>
                </a:solidFill>
              </a:rPr>
              <a:t>COME TO MY HOUSE</a:t>
            </a:r>
            <a:r>
              <a:rPr lang="sl-SI" sz="2700" dirty="0">
                <a:solidFill>
                  <a:srgbClr val="C00000"/>
                </a:solidFill>
              </a:rPr>
              <a:t/>
            </a:r>
            <a:br>
              <a:rPr lang="sl-SI" sz="2700" dirty="0">
                <a:solidFill>
                  <a:srgbClr val="C00000"/>
                </a:solidFill>
              </a:rPr>
            </a:br>
            <a:r>
              <a:rPr lang="sl-SI" sz="2700" dirty="0">
                <a:solidFill>
                  <a:srgbClr val="C00000"/>
                </a:solidFill>
              </a:rPr>
              <a:t/>
            </a:r>
            <a:br>
              <a:rPr lang="sl-SI" sz="2700" dirty="0">
                <a:solidFill>
                  <a:srgbClr val="C00000"/>
                </a:solidFill>
              </a:rPr>
            </a:br>
            <a:r>
              <a:rPr lang="sl-SI" sz="2700" dirty="0">
                <a:solidFill>
                  <a:srgbClr val="C00000"/>
                </a:solidFill>
              </a:rPr>
              <a:t>Listen </a:t>
            </a:r>
            <a:r>
              <a:rPr lang="en-AU" sz="2700" dirty="0">
                <a:solidFill>
                  <a:srgbClr val="C00000"/>
                </a:solidFill>
              </a:rPr>
              <a:t>and</a:t>
            </a:r>
            <a:r>
              <a:rPr lang="sl-SI" sz="2700" dirty="0">
                <a:solidFill>
                  <a:srgbClr val="C00000"/>
                </a:solidFill>
              </a:rPr>
              <a:t> </a:t>
            </a:r>
            <a:r>
              <a:rPr lang="en-AU" sz="2700" dirty="0">
                <a:solidFill>
                  <a:srgbClr val="C00000"/>
                </a:solidFill>
              </a:rPr>
              <a:t>read</a:t>
            </a:r>
            <a:r>
              <a:rPr lang="sl-SI" sz="2700" dirty="0">
                <a:solidFill>
                  <a:srgbClr val="C00000"/>
                </a:solidFill>
              </a:rPr>
              <a:t>.</a:t>
            </a:r>
            <a:r>
              <a:rPr lang="en-US" dirty="0"/>
              <a:t/>
            </a:r>
            <a:br>
              <a:rPr lang="en-US" dirty="0"/>
            </a:br>
            <a:r>
              <a:rPr lang="sl-SI" sz="2200" dirty="0"/>
              <a:t>Poslušaj in preberi.</a:t>
            </a:r>
          </a:p>
        </p:txBody>
      </p:sp>
      <p:sp>
        <p:nvSpPr>
          <p:cNvPr id="6" name="PoljeZBesedilom 5">
            <a:extLst>
              <a:ext uri="{FF2B5EF4-FFF2-40B4-BE49-F238E27FC236}">
                <a16:creationId xmlns:a16="http://schemas.microsoft.com/office/drawing/2014/main" xmlns="" id="{A1BBE0B1-A844-45C7-AC7B-2200F17296C4}"/>
              </a:ext>
            </a:extLst>
          </p:cNvPr>
          <p:cNvSpPr txBox="1"/>
          <p:nvPr/>
        </p:nvSpPr>
        <p:spPr>
          <a:xfrm>
            <a:off x="4716016" y="145722"/>
            <a:ext cx="3888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>
                <a:solidFill>
                  <a:schemeClr val="bg1"/>
                </a:solidFill>
              </a:rPr>
              <a:t>BOOK – p. 90</a:t>
            </a:r>
            <a:endParaRPr lang="en-AU" sz="2000" dirty="0">
              <a:solidFill>
                <a:schemeClr val="bg1"/>
              </a:solidFill>
            </a:endParaRP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7985C38E-57D7-4F76-8D83-29279D5262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9832" y="1340768"/>
            <a:ext cx="5429984" cy="4920273"/>
          </a:xfrm>
          <a:prstGeom prst="rect">
            <a:avLst/>
          </a:prstGeom>
        </p:spPr>
      </p:pic>
      <p:pic>
        <p:nvPicPr>
          <p:cNvPr id="7" name="U90-1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xmlns="" id="{392252A8-FA11-479A-AB3E-AF09E1227B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4779" y="2820246"/>
            <a:ext cx="1440160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372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8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Perspektiva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1047</TotalTime>
  <Words>310</Words>
  <Application>Microsoft Office PowerPoint</Application>
  <PresentationFormat>Diaprojekcija na zaslonu (4:3)</PresentationFormat>
  <Paragraphs>83</Paragraphs>
  <Slides>19</Slides>
  <Notes>1</Notes>
  <HiddenSlides>0</HiddenSlides>
  <MMClips>5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19</vt:i4>
      </vt:variant>
    </vt:vector>
  </HeadingPairs>
  <TitlesOfParts>
    <vt:vector size="20" baseType="lpstr">
      <vt:lpstr>Austin</vt:lpstr>
      <vt:lpstr>HOME UNIT 5</vt:lpstr>
      <vt:lpstr>    WHERE IS THE PARROT?  Listen, read and point. Poslušaj, preberi in pokaži.</vt:lpstr>
      <vt:lpstr>    WHERE IS THE BALL?  Write the words into your notebook. Prepiši besede v zvezek.</vt:lpstr>
      <vt:lpstr>    TIM‘S ROOM  Write the answers into your notebook. Odgovore zapiši v zvezek.</vt:lpstr>
      <vt:lpstr>    TIM‘S ROOM  Check your answers. Preveri rešitve.</vt:lpstr>
      <vt:lpstr>THERE‘S A HOUSE IN THE YARD  Listen and read. Poslušaj in preberi.</vt:lpstr>
      <vt:lpstr>  WHAT CAN YOU DO IN THE … ?  Listen and write the answers into your notebook. Poslušaj in napiši odgovore v zvezek.</vt:lpstr>
      <vt:lpstr>    WHAT CAN YOU DO IN THE …?  Check your answers. Preveri rešitve.</vt:lpstr>
      <vt:lpstr> COME TO MY HOUSE  Listen and read. Poslušaj in preberi.</vt:lpstr>
      <vt:lpstr> 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AljaP</dc:creator>
  <cp:lastModifiedBy>AljaP</cp:lastModifiedBy>
  <cp:revision>88</cp:revision>
  <dcterms:created xsi:type="dcterms:W3CDTF">2020-04-15T08:54:13Z</dcterms:created>
  <dcterms:modified xsi:type="dcterms:W3CDTF">2020-05-22T11:13:15Z</dcterms:modified>
</cp:coreProperties>
</file>