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3" r:id="rId4"/>
    <p:sldId id="274" r:id="rId5"/>
    <p:sldId id="275" r:id="rId6"/>
    <p:sldId id="276" r:id="rId7"/>
    <p:sldId id="277" r:id="rId8"/>
    <p:sldId id="280" r:id="rId9"/>
    <p:sldId id="278" r:id="rId10"/>
    <p:sldId id="268" r:id="rId11"/>
    <p:sldId id="2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tom.si/stopi-v-sti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troci.safe.si/zna%C5%A1-varno-uporabljati-inter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troci.safe.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85549" y="699894"/>
            <a:ext cx="8689976" cy="1315194"/>
          </a:xfrm>
        </p:spPr>
        <p:txBody>
          <a:bodyPr/>
          <a:lstStyle/>
          <a:p>
            <a:r>
              <a:rPr lang="sl-SI" b="1" dirty="0" smtClean="0">
                <a:solidFill>
                  <a:srgbClr val="002060"/>
                </a:solidFill>
              </a:rPr>
              <a:t>Spletno nasilje</a:t>
            </a:r>
            <a:endParaRPr lang="sl-SI" b="1" dirty="0">
              <a:solidFill>
                <a:srgbClr val="002060"/>
              </a:solidFill>
            </a:endParaRPr>
          </a:p>
        </p:txBody>
      </p:sp>
      <p:sp>
        <p:nvSpPr>
          <p:cNvPr id="3" name="Podnaslov 2"/>
          <p:cNvSpPr>
            <a:spLocks noGrp="1"/>
          </p:cNvSpPr>
          <p:nvPr>
            <p:ph type="subTitle" idx="1"/>
          </p:nvPr>
        </p:nvSpPr>
        <p:spPr>
          <a:xfrm>
            <a:off x="1751012" y="2615980"/>
            <a:ext cx="8689976" cy="3824577"/>
          </a:xfrm>
        </p:spPr>
        <p:txBody>
          <a:bodyPr/>
          <a:lstStyle/>
          <a:p>
            <a:endParaRPr lang="sl-SI" dirty="0" smtClean="0"/>
          </a:p>
          <a:p>
            <a:endParaRPr lang="sl-SI" dirty="0" smtClean="0"/>
          </a:p>
          <a:p>
            <a:endParaRPr lang="sl-SI" dirty="0"/>
          </a:p>
        </p:txBody>
      </p:sp>
      <p:pic>
        <p:nvPicPr>
          <p:cNvPr id="6" name="Picture 4" descr="Osnovna šola Staneta Žagarja Lip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656" y="2166329"/>
            <a:ext cx="4303762" cy="43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564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10364451" cy="574557"/>
          </a:xfrm>
        </p:spPr>
        <p:txBody>
          <a:bodyPr>
            <a:normAutofit fontScale="90000"/>
          </a:bodyPr>
          <a:lstStyle/>
          <a:p>
            <a:r>
              <a:rPr lang="sl-SI" b="1" dirty="0" smtClean="0">
                <a:solidFill>
                  <a:srgbClr val="7030A0"/>
                </a:solidFill>
              </a:rPr>
              <a:t>za konec …</a:t>
            </a:r>
            <a:endParaRPr lang="sl-SI" b="1" dirty="0">
              <a:solidFill>
                <a:srgbClr val="7030A0"/>
              </a:solidFill>
            </a:endParaRPr>
          </a:p>
        </p:txBody>
      </p:sp>
      <p:sp>
        <p:nvSpPr>
          <p:cNvPr id="4" name="Označba mesta vsebine 3"/>
          <p:cNvSpPr>
            <a:spLocks noGrp="1"/>
          </p:cNvSpPr>
          <p:nvPr>
            <p:ph sz="quarter" idx="13"/>
          </p:nvPr>
        </p:nvSpPr>
        <p:spPr>
          <a:xfrm>
            <a:off x="635411" y="1766200"/>
            <a:ext cx="10363826" cy="3424107"/>
          </a:xfrm>
        </p:spPr>
        <p:txBody>
          <a:bodyPr>
            <a:normAutofit/>
          </a:bodyPr>
          <a:lstStyle/>
          <a:p>
            <a:pPr marL="0" indent="0" algn="ctr">
              <a:buNone/>
            </a:pPr>
            <a:r>
              <a:rPr lang="sl-SI" sz="3000" b="1" dirty="0" smtClean="0">
                <a:solidFill>
                  <a:srgbClr val="FF66CC"/>
                </a:solidFill>
                <a:latin typeface="Arial" panose="020B0604020202020204" pitchFamily="34" charset="0"/>
                <a:cs typeface="Arial" panose="020B0604020202020204" pitchFamily="34" charset="0"/>
              </a:rPr>
              <a:t>VSEM VELIK OBJEM</a:t>
            </a:r>
          </a:p>
          <a:p>
            <a:pPr marL="0" indent="0" algn="ctr">
              <a:buNone/>
            </a:pPr>
            <a:endParaRPr lang="sl-SI" sz="3000" b="1" dirty="0">
              <a:solidFill>
                <a:srgbClr val="FF66CC"/>
              </a:solidFill>
              <a:latin typeface="Arial" panose="020B0604020202020204" pitchFamily="34" charset="0"/>
              <a:cs typeface="Arial" panose="020B0604020202020204" pitchFamily="34" charset="0"/>
            </a:endParaRPr>
          </a:p>
          <a:p>
            <a:pPr marL="0" indent="0" algn="ctr">
              <a:buNone/>
            </a:pPr>
            <a:endParaRPr lang="sl-SI" sz="3000" b="1" dirty="0" smtClean="0">
              <a:solidFill>
                <a:srgbClr val="FF66CC"/>
              </a:solidFill>
              <a:latin typeface="Arial" panose="020B0604020202020204" pitchFamily="34" charset="0"/>
              <a:cs typeface="Arial" panose="020B0604020202020204" pitchFamily="34" charset="0"/>
            </a:endParaRPr>
          </a:p>
          <a:p>
            <a:pPr marL="0" indent="0" algn="ctr">
              <a:buNone/>
            </a:pPr>
            <a:endParaRPr lang="sl-SI" sz="3000" b="1" dirty="0">
              <a:solidFill>
                <a:srgbClr val="FF66CC"/>
              </a:solidFill>
              <a:latin typeface="Arial" panose="020B0604020202020204" pitchFamily="34" charset="0"/>
              <a:cs typeface="Arial" panose="020B0604020202020204" pitchFamily="34" charset="0"/>
            </a:endParaRPr>
          </a:p>
          <a:p>
            <a:pPr marL="0" indent="0" algn="ctr">
              <a:buNone/>
            </a:pPr>
            <a:endParaRPr lang="sl-SI" sz="3000" b="1" dirty="0" smtClean="0">
              <a:solidFill>
                <a:srgbClr val="FF66CC"/>
              </a:solidFill>
              <a:latin typeface="Arial" panose="020B0604020202020204" pitchFamily="34" charset="0"/>
              <a:cs typeface="Arial" panose="020B0604020202020204" pitchFamily="34" charset="0"/>
            </a:endParaRPr>
          </a:p>
          <a:p>
            <a:pPr marL="0" indent="0" algn="ctr">
              <a:buNone/>
            </a:pPr>
            <a:endParaRPr lang="sl-SI" sz="3000" b="1" dirty="0">
              <a:solidFill>
                <a:srgbClr val="FF66CC"/>
              </a:solidFill>
              <a:latin typeface="Arial" panose="020B0604020202020204" pitchFamily="34" charset="0"/>
              <a:cs typeface="Arial" panose="020B0604020202020204" pitchFamily="34" charset="0"/>
            </a:endParaRPr>
          </a:p>
          <a:p>
            <a:pPr marL="0" indent="0" algn="ctr">
              <a:buNone/>
            </a:pPr>
            <a:endParaRPr lang="sl-SI" sz="3000" b="1" dirty="0" smtClean="0">
              <a:solidFill>
                <a:srgbClr val="FF66CC"/>
              </a:solidFill>
              <a:latin typeface="Arial" panose="020B0604020202020204" pitchFamily="34" charset="0"/>
              <a:cs typeface="Arial" panose="020B0604020202020204" pitchFamily="34" charset="0"/>
            </a:endParaRPr>
          </a:p>
        </p:txBody>
      </p:sp>
      <p:pic>
        <p:nvPicPr>
          <p:cNvPr id="6" name="Slika 5" descr="Prikaži izvorno sliko"/>
          <p:cNvPicPr/>
          <p:nvPr/>
        </p:nvPicPr>
        <p:blipFill>
          <a:blip r:embed="rId2">
            <a:extLst>
              <a:ext uri="{28A0092B-C50C-407E-A947-70E740481C1C}">
                <a14:useLocalDpi xmlns:a14="http://schemas.microsoft.com/office/drawing/2010/main" val="0"/>
              </a:ext>
            </a:extLst>
          </a:blip>
          <a:srcRect/>
          <a:stretch>
            <a:fillRect/>
          </a:stretch>
        </p:blipFill>
        <p:spPr bwMode="auto">
          <a:xfrm>
            <a:off x="3465022" y="2618508"/>
            <a:ext cx="4712624" cy="3580967"/>
          </a:xfrm>
          <a:prstGeom prst="rect">
            <a:avLst/>
          </a:prstGeom>
          <a:noFill/>
          <a:ln>
            <a:noFill/>
          </a:ln>
        </p:spPr>
      </p:pic>
    </p:spTree>
    <p:extLst>
      <p:ext uri="{BB962C8B-B14F-4D97-AF65-F5344CB8AC3E}">
        <p14:creationId xmlns:p14="http://schemas.microsoft.com/office/powerpoint/2010/main" val="290233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quarter" idx="13"/>
          </p:nvPr>
        </p:nvSpPr>
        <p:spPr/>
        <p:txBody>
          <a:bodyPr/>
          <a:lstStyle/>
          <a:p>
            <a:pPr marL="0" indent="0">
              <a:buNone/>
            </a:pPr>
            <a:r>
              <a:rPr lang="sl-SI" dirty="0" smtClean="0"/>
              <a:t>Viri:</a:t>
            </a:r>
          </a:p>
          <a:p>
            <a:r>
              <a:rPr lang="sl-SI" dirty="0" smtClean="0"/>
              <a:t>Slikovno gradivo: splet</a:t>
            </a:r>
          </a:p>
          <a:p>
            <a:r>
              <a:rPr lang="sl-SI" dirty="0" smtClean="0"/>
              <a:t>Spletna stran safe.si</a:t>
            </a:r>
          </a:p>
          <a:p>
            <a:endParaRPr lang="sl-SI" dirty="0"/>
          </a:p>
        </p:txBody>
      </p:sp>
    </p:spTree>
    <p:extLst>
      <p:ext uri="{BB962C8B-B14F-4D97-AF65-F5344CB8AC3E}">
        <p14:creationId xmlns:p14="http://schemas.microsoft.com/office/powerpoint/2010/main" val="194599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10364451" cy="626809"/>
          </a:xfrm>
        </p:spPr>
        <p:txBody>
          <a:bodyPr/>
          <a:lstStyle/>
          <a:p>
            <a:r>
              <a:rPr lang="sl-SI" b="1" dirty="0" smtClean="0">
                <a:solidFill>
                  <a:srgbClr val="0070C0"/>
                </a:solidFill>
              </a:rPr>
              <a:t>Ponovimo</a:t>
            </a:r>
            <a:endParaRPr lang="sl-SI" b="1" dirty="0">
              <a:solidFill>
                <a:srgbClr val="0070C0"/>
              </a:solidFill>
            </a:endParaRPr>
          </a:p>
        </p:txBody>
      </p:sp>
      <p:sp>
        <p:nvSpPr>
          <p:cNvPr id="4" name="Pravokotnik 3"/>
          <p:cNvSpPr/>
          <p:nvPr/>
        </p:nvSpPr>
        <p:spPr>
          <a:xfrm>
            <a:off x="4149928" y="1502377"/>
            <a:ext cx="3891516" cy="620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500" b="1" dirty="0" smtClean="0">
                <a:solidFill>
                  <a:schemeClr val="tx1"/>
                </a:solidFill>
                <a:latin typeface="Arial" panose="020B0604020202020204" pitchFamily="34" charset="0"/>
                <a:cs typeface="Arial" panose="020B0604020202020204" pitchFamily="34" charset="0"/>
              </a:rPr>
              <a:t>RECI </a:t>
            </a:r>
            <a:r>
              <a:rPr lang="sl-SI" sz="2500" b="1" dirty="0" smtClean="0">
                <a:solidFill>
                  <a:srgbClr val="FF0000"/>
                </a:solidFill>
                <a:latin typeface="Arial" panose="020B0604020202020204" pitchFamily="34" charset="0"/>
                <a:cs typeface="Arial" panose="020B0604020202020204" pitchFamily="34" charset="0"/>
              </a:rPr>
              <a:t>STOP </a:t>
            </a:r>
            <a:r>
              <a:rPr lang="sl-SI" sz="2500" b="1" dirty="0" smtClean="0">
                <a:solidFill>
                  <a:schemeClr val="tx1"/>
                </a:solidFill>
                <a:latin typeface="Arial" panose="020B0604020202020204" pitchFamily="34" charset="0"/>
                <a:cs typeface="Arial" panose="020B0604020202020204" pitchFamily="34" charset="0"/>
              </a:rPr>
              <a:t>NASILJU.</a:t>
            </a:r>
            <a:endParaRPr lang="sl-SI" sz="2500" b="1" dirty="0">
              <a:solidFill>
                <a:schemeClr val="tx1"/>
              </a:solidFill>
              <a:latin typeface="Arial" panose="020B0604020202020204" pitchFamily="34" charset="0"/>
              <a:cs typeface="Arial" panose="020B0604020202020204" pitchFamily="34" charset="0"/>
            </a:endParaRPr>
          </a:p>
        </p:txBody>
      </p:sp>
      <p:sp>
        <p:nvSpPr>
          <p:cNvPr id="6" name="Zaobljeni pravokotnik 5"/>
          <p:cNvSpPr/>
          <p:nvPr/>
        </p:nvSpPr>
        <p:spPr>
          <a:xfrm>
            <a:off x="585954" y="3783055"/>
            <a:ext cx="3370217"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l-SI" dirty="0">
                <a:solidFill>
                  <a:schemeClr val="tx1">
                    <a:lumMod val="10000"/>
                  </a:schemeClr>
                </a:solidFill>
                <a:latin typeface="Arial" panose="020B0604020202020204" pitchFamily="34" charset="0"/>
                <a:cs typeface="Arial" panose="020B0604020202020204" pitchFamily="34" charset="0"/>
              </a:rPr>
              <a:t>Spore rešujemo </a:t>
            </a:r>
            <a:r>
              <a:rPr lang="sl-SI" b="1" dirty="0">
                <a:solidFill>
                  <a:schemeClr val="tx1">
                    <a:lumMod val="10000"/>
                  </a:schemeClr>
                </a:solidFill>
                <a:latin typeface="Arial" panose="020B0604020202020204" pitchFamily="34" charset="0"/>
                <a:cs typeface="Arial" panose="020B0604020202020204" pitchFamily="34" charset="0"/>
              </a:rPr>
              <a:t>z umirjenim pogovorom</a:t>
            </a:r>
            <a:r>
              <a:rPr lang="sl-SI" dirty="0">
                <a:solidFill>
                  <a:schemeClr val="tx1">
                    <a:lumMod val="10000"/>
                  </a:schemeClr>
                </a:solidFill>
                <a:latin typeface="Arial" panose="020B0604020202020204" pitchFamily="34" charset="0"/>
                <a:cs typeface="Arial" panose="020B0604020202020204" pitchFamily="34" charset="0"/>
              </a:rPr>
              <a:t>, </a:t>
            </a:r>
            <a:r>
              <a:rPr lang="sl-SI" b="1" dirty="0">
                <a:solidFill>
                  <a:schemeClr val="tx1">
                    <a:lumMod val="10000"/>
                  </a:schemeClr>
                </a:solidFill>
                <a:latin typeface="Arial" panose="020B0604020202020204" pitchFamily="34" charset="0"/>
                <a:cs typeface="Arial" panose="020B0604020202020204" pitchFamily="34" charset="0"/>
              </a:rPr>
              <a:t>s strpnostjo, z iskanjem rešitev …</a:t>
            </a:r>
          </a:p>
        </p:txBody>
      </p:sp>
      <p:sp>
        <p:nvSpPr>
          <p:cNvPr id="7" name="Zaobljeni pravokotnik 6"/>
          <p:cNvSpPr/>
          <p:nvPr/>
        </p:nvSpPr>
        <p:spPr>
          <a:xfrm>
            <a:off x="200383" y="2247355"/>
            <a:ext cx="3892105" cy="1088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l-SI" b="1" dirty="0">
                <a:solidFill>
                  <a:schemeClr val="tx1">
                    <a:lumMod val="10000"/>
                  </a:schemeClr>
                </a:solidFill>
                <a:latin typeface="Arial" panose="020B0604020202020204" pitchFamily="34" charset="0"/>
                <a:cs typeface="Arial" panose="020B0604020202020204" pitchFamily="34" charset="0"/>
              </a:rPr>
              <a:t>Spor</a:t>
            </a:r>
            <a:r>
              <a:rPr lang="sl-SI" dirty="0">
                <a:solidFill>
                  <a:schemeClr val="tx1">
                    <a:lumMod val="10000"/>
                  </a:schemeClr>
                </a:solidFill>
                <a:latin typeface="Arial" panose="020B0604020202020204" pitchFamily="34" charset="0"/>
                <a:cs typeface="Arial" panose="020B0604020202020204" pitchFamily="34" charset="0"/>
              </a:rPr>
              <a:t> nastane, ko </a:t>
            </a:r>
            <a:r>
              <a:rPr lang="sl-SI" b="1" dirty="0">
                <a:solidFill>
                  <a:schemeClr val="tx1"/>
                </a:solidFill>
                <a:latin typeface="Arial" panose="020B0604020202020204" pitchFamily="34" charset="0"/>
                <a:cs typeface="Arial" panose="020B0604020202020204" pitchFamily="34" charset="0"/>
              </a:rPr>
              <a:t>NE sprejemamo </a:t>
            </a:r>
            <a:r>
              <a:rPr lang="sl-SI" dirty="0">
                <a:solidFill>
                  <a:schemeClr val="tx1">
                    <a:lumMod val="10000"/>
                  </a:schemeClr>
                </a:solidFill>
                <a:latin typeface="Arial" panose="020B0604020202020204" pitchFamily="34" charset="0"/>
                <a:cs typeface="Arial" panose="020B0604020202020204" pitchFamily="34" charset="0"/>
              </a:rPr>
              <a:t>mnenja nekoga drugega. </a:t>
            </a:r>
          </a:p>
        </p:txBody>
      </p:sp>
      <p:pic>
        <p:nvPicPr>
          <p:cNvPr id="2050" name="Picture 2" descr="Prikaži izvorno sliko"/>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149928" y="2251162"/>
            <a:ext cx="3891516" cy="2446565"/>
          </a:xfrm>
          <a:prstGeom prst="rect">
            <a:avLst/>
          </a:prstGeom>
          <a:noFill/>
          <a:extLst>
            <a:ext uri="{909E8E84-426E-40DD-AFC4-6F175D3DCCD1}">
              <a14:hiddenFill xmlns:a14="http://schemas.microsoft.com/office/drawing/2010/main">
                <a:solidFill>
                  <a:srgbClr val="FFFFFF"/>
                </a:solidFill>
              </a14:hiddenFill>
            </a:ext>
          </a:extLst>
        </p:spPr>
      </p:pic>
      <p:sp>
        <p:nvSpPr>
          <p:cNvPr id="9" name="Zaobljeni pravokotnik 8"/>
          <p:cNvSpPr/>
          <p:nvPr/>
        </p:nvSpPr>
        <p:spPr>
          <a:xfrm>
            <a:off x="1849633" y="5252896"/>
            <a:ext cx="3971318" cy="9013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sl-SI" dirty="0" smtClean="0">
              <a:solidFill>
                <a:schemeClr val="tx1">
                  <a:lumMod val="10000"/>
                </a:schemeClr>
              </a:solidFill>
              <a:latin typeface="Arial" panose="020B0604020202020204" pitchFamily="34" charset="0"/>
              <a:cs typeface="Arial" panose="020B0604020202020204" pitchFamily="34" charset="0"/>
            </a:endParaRPr>
          </a:p>
          <a:p>
            <a:pPr algn="ctr">
              <a:defRPr/>
            </a:pPr>
            <a:r>
              <a:rPr lang="sl-SI" dirty="0" smtClean="0">
                <a:solidFill>
                  <a:schemeClr val="tx1">
                    <a:lumMod val="10000"/>
                  </a:schemeClr>
                </a:solidFill>
                <a:latin typeface="Arial" panose="020B0604020202020204" pitchFamily="34" charset="0"/>
                <a:cs typeface="Arial" panose="020B0604020202020204" pitchFamily="34" charset="0"/>
              </a:rPr>
              <a:t>Tisti</a:t>
            </a:r>
            <a:r>
              <a:rPr lang="sl-SI" dirty="0">
                <a:solidFill>
                  <a:schemeClr val="tx1">
                    <a:lumMod val="10000"/>
                  </a:schemeClr>
                </a:solidFill>
                <a:latin typeface="Arial" panose="020B0604020202020204" pitchFamily="34" charset="0"/>
                <a:cs typeface="Arial" panose="020B0604020202020204" pitchFamily="34" charset="0"/>
              </a:rPr>
              <a:t>, ki izvaja nasilje </a:t>
            </a:r>
            <a:r>
              <a:rPr lang="sl-SI" dirty="0" smtClean="0">
                <a:solidFill>
                  <a:schemeClr val="tx1">
                    <a:lumMod val="10000"/>
                  </a:schemeClr>
                </a:solidFill>
                <a:latin typeface="Arial" panose="020B0604020202020204" pitchFamily="34" charset="0"/>
                <a:cs typeface="Arial" panose="020B0604020202020204" pitchFamily="34" charset="0"/>
              </a:rPr>
              <a:t>je </a:t>
            </a:r>
            <a:r>
              <a:rPr lang="sl-SI" b="1" dirty="0" smtClean="0">
                <a:solidFill>
                  <a:schemeClr val="tx1"/>
                </a:solidFill>
                <a:latin typeface="Arial" panose="020B0604020202020204" pitchFamily="34" charset="0"/>
                <a:cs typeface="Arial" panose="020B0604020202020204" pitchFamily="34" charset="0"/>
              </a:rPr>
              <a:t>nasilnež</a:t>
            </a:r>
            <a:r>
              <a:rPr lang="sl-SI" dirty="0" smtClean="0">
                <a:solidFill>
                  <a:schemeClr val="tx1"/>
                </a:solidFill>
                <a:latin typeface="Arial" panose="020B0604020202020204" pitchFamily="34" charset="0"/>
                <a:cs typeface="Arial" panose="020B0604020202020204" pitchFamily="34" charset="0"/>
              </a:rPr>
              <a:t>, </a:t>
            </a:r>
            <a:r>
              <a:rPr lang="sl-SI" dirty="0">
                <a:solidFill>
                  <a:schemeClr val="tx1"/>
                </a:solidFill>
                <a:latin typeface="Arial" panose="020B0604020202020204" pitchFamily="34" charset="0"/>
                <a:cs typeface="Arial" panose="020B0604020202020204" pitchFamily="34" charset="0"/>
              </a:rPr>
              <a:t>drugi prisoten pa je </a:t>
            </a:r>
            <a:r>
              <a:rPr lang="sl-SI" b="1" dirty="0" smtClean="0">
                <a:solidFill>
                  <a:schemeClr val="tx1"/>
                </a:solidFill>
                <a:latin typeface="Arial" panose="020B0604020202020204" pitchFamily="34" charset="0"/>
                <a:cs typeface="Arial" panose="020B0604020202020204" pitchFamily="34" charset="0"/>
              </a:rPr>
              <a:t>žrtev</a:t>
            </a:r>
            <a:r>
              <a:rPr lang="sl-SI" dirty="0" smtClean="0">
                <a:solidFill>
                  <a:schemeClr val="tx1"/>
                </a:solidFill>
                <a:latin typeface="Arial" panose="020B0604020202020204" pitchFamily="34" charset="0"/>
                <a:cs typeface="Arial" panose="020B0604020202020204" pitchFamily="34" charset="0"/>
              </a:rPr>
              <a:t>.</a:t>
            </a:r>
            <a:endParaRPr lang="sl-SI" dirty="0">
              <a:solidFill>
                <a:schemeClr val="tx1"/>
              </a:solidFill>
              <a:latin typeface="Arial" panose="020B0604020202020204" pitchFamily="34" charset="0"/>
              <a:cs typeface="Arial" panose="020B0604020202020204" pitchFamily="34" charset="0"/>
            </a:endParaRPr>
          </a:p>
          <a:p>
            <a:pPr>
              <a:defRPr/>
            </a:pPr>
            <a:endParaRPr lang="sl-SI" b="1" dirty="0">
              <a:solidFill>
                <a:schemeClr val="tx1">
                  <a:lumMod val="10000"/>
                </a:schemeClr>
              </a:solidFill>
              <a:latin typeface="Arial" panose="020B0604020202020204" pitchFamily="34" charset="0"/>
              <a:cs typeface="Arial" panose="020B0604020202020204" pitchFamily="34" charset="0"/>
            </a:endParaRPr>
          </a:p>
        </p:txBody>
      </p:sp>
      <p:sp>
        <p:nvSpPr>
          <p:cNvPr id="10" name="Zaobljeni pravokotnik 9"/>
          <p:cNvSpPr/>
          <p:nvPr/>
        </p:nvSpPr>
        <p:spPr>
          <a:xfrm>
            <a:off x="8577004" y="4232355"/>
            <a:ext cx="3370217" cy="861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l-SI" dirty="0" smtClean="0">
                <a:solidFill>
                  <a:schemeClr val="tx1">
                    <a:lumMod val="10000"/>
                  </a:schemeClr>
                </a:solidFill>
                <a:latin typeface="Arial" panose="020B0604020202020204" pitchFamily="34" charset="0"/>
                <a:cs typeface="Arial" panose="020B0604020202020204" pitchFamily="34" charset="0"/>
              </a:rPr>
              <a:t>Nasilje = </a:t>
            </a:r>
          </a:p>
          <a:p>
            <a:pPr algn="ctr">
              <a:defRPr/>
            </a:pPr>
            <a:r>
              <a:rPr lang="sl-SI" b="1" dirty="0" smtClean="0">
                <a:solidFill>
                  <a:schemeClr val="tx1">
                    <a:lumMod val="10000"/>
                  </a:schemeClr>
                </a:solidFill>
                <a:latin typeface="Arial" panose="020B0604020202020204" pitchFamily="34" charset="0"/>
                <a:cs typeface="Arial" panose="020B0604020202020204" pitchFamily="34" charset="0"/>
              </a:rPr>
              <a:t>kršenje človekovih pravic</a:t>
            </a:r>
            <a:endParaRPr lang="sl-SI" dirty="0">
              <a:solidFill>
                <a:schemeClr val="tx1">
                  <a:lumMod val="10000"/>
                </a:schemeClr>
              </a:solidFill>
              <a:latin typeface="Arial" panose="020B0604020202020204" pitchFamily="34" charset="0"/>
              <a:cs typeface="Arial" panose="020B0604020202020204" pitchFamily="34" charset="0"/>
            </a:endParaRPr>
          </a:p>
        </p:txBody>
      </p:sp>
      <p:sp>
        <p:nvSpPr>
          <p:cNvPr id="11" name="Zaobljeni pravokotnik 10"/>
          <p:cNvSpPr/>
          <p:nvPr/>
        </p:nvSpPr>
        <p:spPr>
          <a:xfrm>
            <a:off x="8193826" y="3448865"/>
            <a:ext cx="3919797"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sl-SI" dirty="0" smtClean="0">
                <a:solidFill>
                  <a:schemeClr val="tx1">
                    <a:lumMod val="10000"/>
                  </a:schemeClr>
                </a:solidFill>
                <a:latin typeface="Arial" panose="020B0604020202020204" pitchFamily="34" charset="0"/>
                <a:cs typeface="Arial" panose="020B0604020202020204" pitchFamily="34" charset="0"/>
              </a:rPr>
              <a:t>Ločimo </a:t>
            </a:r>
            <a:r>
              <a:rPr lang="sl-SI" b="1" dirty="0" smtClean="0">
                <a:solidFill>
                  <a:schemeClr val="tx1"/>
                </a:solidFill>
                <a:latin typeface="Arial" panose="020B0604020202020204" pitchFamily="34" charset="0"/>
                <a:cs typeface="Arial" panose="020B0604020202020204" pitchFamily="34" charset="0"/>
              </a:rPr>
              <a:t>fizično</a:t>
            </a:r>
            <a:r>
              <a:rPr lang="sl-SI" dirty="0" smtClean="0">
                <a:solidFill>
                  <a:schemeClr val="tx1">
                    <a:lumMod val="10000"/>
                  </a:schemeClr>
                </a:solidFill>
                <a:latin typeface="Arial" panose="020B0604020202020204" pitchFamily="34" charset="0"/>
                <a:cs typeface="Arial" panose="020B0604020202020204" pitchFamily="34" charset="0"/>
              </a:rPr>
              <a:t> in </a:t>
            </a:r>
            <a:r>
              <a:rPr lang="sl-SI" b="1" dirty="0" smtClean="0">
                <a:solidFill>
                  <a:schemeClr val="tx1">
                    <a:lumMod val="10000"/>
                  </a:schemeClr>
                </a:solidFill>
                <a:latin typeface="Arial" panose="020B0604020202020204" pitchFamily="34" charset="0"/>
                <a:cs typeface="Arial" panose="020B0604020202020204" pitchFamily="34" charset="0"/>
              </a:rPr>
              <a:t>psihično </a:t>
            </a:r>
            <a:r>
              <a:rPr lang="sl-SI" dirty="0" smtClean="0">
                <a:solidFill>
                  <a:schemeClr val="tx1">
                    <a:lumMod val="10000"/>
                  </a:schemeClr>
                </a:solidFill>
                <a:latin typeface="Arial" panose="020B0604020202020204" pitchFamily="34" charset="0"/>
                <a:cs typeface="Arial" panose="020B0604020202020204" pitchFamily="34" charset="0"/>
              </a:rPr>
              <a:t>nasilje.</a:t>
            </a:r>
            <a:endParaRPr lang="sl-SI" b="1" dirty="0">
              <a:solidFill>
                <a:schemeClr val="tx1">
                  <a:lumMod val="10000"/>
                </a:schemeClr>
              </a:solidFill>
              <a:latin typeface="Arial" panose="020B0604020202020204" pitchFamily="34" charset="0"/>
              <a:cs typeface="Arial" panose="020B0604020202020204" pitchFamily="34" charset="0"/>
            </a:endParaRPr>
          </a:p>
        </p:txBody>
      </p:sp>
      <p:sp>
        <p:nvSpPr>
          <p:cNvPr id="12" name="Zaobljeni pravokotnik 11"/>
          <p:cNvSpPr/>
          <p:nvPr/>
        </p:nvSpPr>
        <p:spPr>
          <a:xfrm>
            <a:off x="8235201" y="2247355"/>
            <a:ext cx="3878422" cy="8142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sl-SI" b="1" dirty="0" smtClean="0">
              <a:solidFill>
                <a:schemeClr val="tx1">
                  <a:lumMod val="10000"/>
                </a:schemeClr>
              </a:solidFill>
              <a:latin typeface="Arial" panose="020B0604020202020204" pitchFamily="34" charset="0"/>
              <a:cs typeface="Arial" panose="020B0604020202020204" pitchFamily="34" charset="0"/>
            </a:endParaRPr>
          </a:p>
          <a:p>
            <a:pPr algn="ctr">
              <a:defRPr/>
            </a:pPr>
            <a:r>
              <a:rPr lang="sl-SI" b="1" dirty="0" smtClean="0">
                <a:solidFill>
                  <a:schemeClr val="tx1">
                    <a:lumMod val="10000"/>
                  </a:schemeClr>
                </a:solidFill>
                <a:latin typeface="Arial" panose="020B0604020202020204" pitchFamily="34" charset="0"/>
                <a:cs typeface="Arial" panose="020B0604020202020204" pitchFamily="34" charset="0"/>
              </a:rPr>
              <a:t>Nasilje</a:t>
            </a:r>
            <a:r>
              <a:rPr lang="sl-SI" dirty="0" smtClean="0">
                <a:solidFill>
                  <a:schemeClr val="tx1">
                    <a:lumMod val="10000"/>
                  </a:schemeClr>
                </a:solidFill>
                <a:latin typeface="Arial" panose="020B0604020202020204" pitchFamily="34" charset="0"/>
                <a:cs typeface="Arial" panose="020B0604020202020204" pitchFamily="34" charset="0"/>
              </a:rPr>
              <a:t> </a:t>
            </a:r>
            <a:r>
              <a:rPr lang="sl-SI" dirty="0">
                <a:solidFill>
                  <a:schemeClr val="tx1">
                    <a:lumMod val="10000"/>
                  </a:schemeClr>
                </a:solidFill>
                <a:latin typeface="Arial" panose="020B0604020202020204" pitchFamily="34" charset="0"/>
                <a:cs typeface="Arial" panose="020B0604020202020204" pitchFamily="34" charset="0"/>
              </a:rPr>
              <a:t>je ravnanje, kjer uporabimo </a:t>
            </a:r>
            <a:r>
              <a:rPr lang="sl-SI" b="1" dirty="0">
                <a:solidFill>
                  <a:schemeClr val="tx1">
                    <a:lumMod val="10000"/>
                  </a:schemeClr>
                </a:solidFill>
                <a:latin typeface="Arial" panose="020B0604020202020204" pitchFamily="34" charset="0"/>
                <a:cs typeface="Arial" panose="020B0604020202020204" pitchFamily="34" charset="0"/>
              </a:rPr>
              <a:t>SILO</a:t>
            </a:r>
            <a:r>
              <a:rPr lang="sl-SI" dirty="0">
                <a:solidFill>
                  <a:schemeClr val="tx1">
                    <a:lumMod val="10000"/>
                  </a:schemeClr>
                </a:solidFill>
                <a:latin typeface="Arial" panose="020B0604020202020204" pitchFamily="34" charset="0"/>
                <a:cs typeface="Arial" panose="020B0604020202020204" pitchFamily="34" charset="0"/>
              </a:rPr>
              <a:t>.</a:t>
            </a:r>
          </a:p>
          <a:p>
            <a:pPr>
              <a:defRPr/>
            </a:pPr>
            <a:endParaRPr lang="sl-SI" b="1" dirty="0">
              <a:solidFill>
                <a:schemeClr val="tx1">
                  <a:lumMod val="10000"/>
                </a:schemeClr>
              </a:solidFill>
              <a:latin typeface="Arial" panose="020B0604020202020204" pitchFamily="34" charset="0"/>
              <a:cs typeface="Arial" panose="020B0604020202020204" pitchFamily="34" charset="0"/>
            </a:endParaRPr>
          </a:p>
        </p:txBody>
      </p:sp>
      <p:sp>
        <p:nvSpPr>
          <p:cNvPr id="13" name="Zaobljeni pravokotnik 12"/>
          <p:cNvSpPr/>
          <p:nvPr/>
        </p:nvSpPr>
        <p:spPr>
          <a:xfrm>
            <a:off x="6230043" y="5265149"/>
            <a:ext cx="3370217" cy="14374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sl-SI" dirty="0" smtClean="0">
                <a:solidFill>
                  <a:schemeClr val="tx1">
                    <a:lumMod val="10000"/>
                  </a:schemeClr>
                </a:solidFill>
                <a:latin typeface="Arial" panose="020B0604020202020204" pitchFamily="34" charset="0"/>
                <a:cs typeface="Arial" panose="020B0604020202020204" pitchFamily="34" charset="0"/>
              </a:rPr>
              <a:t>Nenasilna dejanja:</a:t>
            </a:r>
          </a:p>
          <a:p>
            <a:pPr marL="285750" indent="-285750">
              <a:buFont typeface="Arial" panose="020B0604020202020204" pitchFamily="34" charset="0"/>
              <a:buChar char="•"/>
              <a:defRPr/>
            </a:pPr>
            <a:r>
              <a:rPr lang="sl-SI" b="1" dirty="0" smtClean="0">
                <a:solidFill>
                  <a:schemeClr val="tx1">
                    <a:lumMod val="10000"/>
                  </a:schemeClr>
                </a:solidFill>
                <a:latin typeface="Arial" panose="020B0604020202020204" pitchFamily="34" charset="0"/>
                <a:cs typeface="Arial" panose="020B0604020202020204" pitchFamily="34" charset="0"/>
              </a:rPr>
              <a:t>pogovor</a:t>
            </a:r>
            <a:endParaRPr lang="sl-SI" b="1" dirty="0">
              <a:solidFill>
                <a:schemeClr val="tx1">
                  <a:lumMod val="1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sl-SI" b="1" dirty="0">
                <a:solidFill>
                  <a:schemeClr val="tx1">
                    <a:lumMod val="10000"/>
                  </a:schemeClr>
                </a:solidFill>
                <a:latin typeface="Arial" panose="020B0604020202020204" pitchFamily="34" charset="0"/>
                <a:cs typeface="Arial" panose="020B0604020202020204" pitchFamily="34" charset="0"/>
              </a:rPr>
              <a:t>sprejemanje drugačnosti</a:t>
            </a:r>
          </a:p>
          <a:p>
            <a:pPr marL="285750" indent="-285750">
              <a:buFont typeface="Arial" panose="020B0604020202020204" pitchFamily="34" charset="0"/>
              <a:buChar char="•"/>
              <a:defRPr/>
            </a:pPr>
            <a:r>
              <a:rPr lang="sl-SI" b="1" dirty="0">
                <a:solidFill>
                  <a:schemeClr val="tx1">
                    <a:lumMod val="10000"/>
                  </a:schemeClr>
                </a:solidFill>
                <a:latin typeface="Arial" panose="020B0604020202020204" pitchFamily="34" charset="0"/>
                <a:cs typeface="Arial" panose="020B0604020202020204" pitchFamily="34" charset="0"/>
              </a:rPr>
              <a:t>strpnost</a:t>
            </a:r>
          </a:p>
        </p:txBody>
      </p:sp>
    </p:spTree>
    <p:extLst>
      <p:ext uri="{BB962C8B-B14F-4D97-AF65-F5344CB8AC3E}">
        <p14:creationId xmlns:p14="http://schemas.microsoft.com/office/powerpoint/2010/main" val="2493542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10364451" cy="722603"/>
          </a:xfrm>
        </p:spPr>
        <p:txBody>
          <a:bodyPr/>
          <a:lstStyle/>
          <a:p>
            <a:r>
              <a:rPr lang="sl-SI" b="1" dirty="0" smtClean="0">
                <a:solidFill>
                  <a:srgbClr val="7030A0"/>
                </a:solidFill>
              </a:rPr>
              <a:t>SPLETNO NASILJE</a:t>
            </a:r>
            <a:endParaRPr lang="sl-SI" b="1" dirty="0">
              <a:solidFill>
                <a:srgbClr val="7030A0"/>
              </a:solidFill>
            </a:endParaRPr>
          </a:p>
        </p:txBody>
      </p:sp>
      <p:sp>
        <p:nvSpPr>
          <p:cNvPr id="10" name="Pravokotnik 9"/>
          <p:cNvSpPr/>
          <p:nvPr/>
        </p:nvSpPr>
        <p:spPr>
          <a:xfrm>
            <a:off x="767211" y="1457929"/>
            <a:ext cx="10364452" cy="746486"/>
          </a:xfrm>
          <a:prstGeom prst="rect">
            <a:avLst/>
          </a:prstGeom>
        </p:spPr>
        <p:txBody>
          <a:bodyPr wrap="square">
            <a:spAutoFit/>
          </a:bodyPr>
          <a:lstStyle/>
          <a:p>
            <a:pPr>
              <a:lnSpc>
                <a:spcPct val="150000"/>
              </a:lnSpc>
            </a:pPr>
            <a:r>
              <a:rPr lang="sl-SI" sz="1500" b="1" dirty="0" smtClean="0">
                <a:latin typeface="Arial" panose="020B0604020202020204" pitchFamily="34" charset="0"/>
              </a:rPr>
              <a:t>NASILJE NA SPLETU SE POJAVLJA V RAZLIČNIH OBLIKAH, IZVAJAJO PA GA TAKO MLADI KOT TUDI STAREJŠI, VEDNO IN V VSEH OBLIKAH PA JE </a:t>
            </a:r>
            <a:r>
              <a:rPr lang="sl-SI" sz="1500" b="1" dirty="0" smtClean="0">
                <a:solidFill>
                  <a:srgbClr val="FF0000"/>
                </a:solidFill>
                <a:latin typeface="Arial" panose="020B0604020202020204" pitchFamily="34" charset="0"/>
              </a:rPr>
              <a:t>NEDOPUSTNO</a:t>
            </a:r>
            <a:r>
              <a:rPr lang="sl-SI" sz="1500" b="1" dirty="0" smtClean="0">
                <a:latin typeface="Arial" panose="020B0604020202020204" pitchFamily="34" charset="0"/>
              </a:rPr>
              <a:t>.</a:t>
            </a:r>
            <a:endParaRPr lang="sl-SI" sz="1500" dirty="0"/>
          </a:p>
        </p:txBody>
      </p:sp>
      <p:sp>
        <p:nvSpPr>
          <p:cNvPr id="12" name="Pravokotnik 11"/>
          <p:cNvSpPr/>
          <p:nvPr/>
        </p:nvSpPr>
        <p:spPr>
          <a:xfrm>
            <a:off x="767211" y="2413001"/>
            <a:ext cx="10657577" cy="1131079"/>
          </a:xfrm>
          <a:prstGeom prst="rect">
            <a:avLst/>
          </a:prstGeom>
        </p:spPr>
        <p:txBody>
          <a:bodyPr wrap="square">
            <a:spAutoFit/>
          </a:bodyPr>
          <a:lstStyle/>
          <a:p>
            <a:pPr>
              <a:lnSpc>
                <a:spcPct val="150000"/>
              </a:lnSpc>
            </a:pPr>
            <a:r>
              <a:rPr lang="sl-SI" sz="1500" b="1" dirty="0" smtClean="0">
                <a:solidFill>
                  <a:srgbClr val="7030A0"/>
                </a:solidFill>
                <a:latin typeface="Arial" panose="020B0604020202020204" pitchFamily="34" charset="0"/>
              </a:rPr>
              <a:t>SPLETNO NASILJE (»CYBERBULLYING«) </a:t>
            </a:r>
            <a:r>
              <a:rPr lang="sl-SI" sz="1500" dirty="0" smtClean="0">
                <a:latin typeface="Arial" panose="020B0604020202020204" pitchFamily="34" charset="0"/>
              </a:rPr>
              <a:t>= </a:t>
            </a:r>
            <a:r>
              <a:rPr lang="sl-SI" sz="1500" b="1" dirty="0" smtClean="0">
                <a:latin typeface="Arial" panose="020B0604020202020204" pitchFamily="34" charset="0"/>
              </a:rPr>
              <a:t>SPLETNO USTRAHOVANJE, SPLETNO TRPINČENJE, SPLETNO NADLEGOVANJE</a:t>
            </a:r>
            <a:r>
              <a:rPr lang="sl-SI" sz="1500" dirty="0" smtClean="0">
                <a:latin typeface="Arial" panose="020B0604020202020204" pitchFamily="34" charset="0"/>
              </a:rPr>
              <a:t> PREK DIGITALNIH NAPRAV, KOT SO MOBILNI TELEFONI, RAČUNALNIKI IN TABLIČNI RAČUNALNIKI. </a:t>
            </a:r>
            <a:endParaRPr lang="sl-SI" sz="1500" dirty="0"/>
          </a:p>
        </p:txBody>
      </p:sp>
      <p:pic>
        <p:nvPicPr>
          <p:cNvPr id="4098" name="Picture 2" descr="https://safe.si/sites/default/files/spletno_nadlegovanj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132" y="3544080"/>
            <a:ext cx="2957558" cy="22359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safe.si/sites/default/files/slike/letak_price_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147" y="4129768"/>
            <a:ext cx="31019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8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8"/>
            <a:ext cx="10364451" cy="670352"/>
          </a:xfrm>
        </p:spPr>
        <p:txBody>
          <a:bodyPr/>
          <a:lstStyle/>
          <a:p>
            <a:r>
              <a:rPr lang="sl-SI" b="1" dirty="0" smtClean="0">
                <a:solidFill>
                  <a:srgbClr val="7030A0"/>
                </a:solidFill>
              </a:rPr>
              <a:t>Pomoč pri </a:t>
            </a:r>
            <a:r>
              <a:rPr lang="sl-SI" b="1" dirty="0" err="1" smtClean="0">
                <a:solidFill>
                  <a:srgbClr val="7030A0"/>
                </a:solidFill>
              </a:rPr>
              <a:t>SPLETNEm</a:t>
            </a:r>
            <a:r>
              <a:rPr lang="sl-SI" b="1" dirty="0" smtClean="0">
                <a:solidFill>
                  <a:srgbClr val="7030A0"/>
                </a:solidFill>
              </a:rPr>
              <a:t> </a:t>
            </a:r>
            <a:r>
              <a:rPr lang="sl-SI" b="1" dirty="0" err="1" smtClean="0">
                <a:solidFill>
                  <a:srgbClr val="7030A0"/>
                </a:solidFill>
              </a:rPr>
              <a:t>NASILJu</a:t>
            </a:r>
            <a:endParaRPr lang="sl-SI" b="1" dirty="0">
              <a:solidFill>
                <a:srgbClr val="7030A0"/>
              </a:solidFill>
            </a:endParaRPr>
          </a:p>
        </p:txBody>
      </p:sp>
      <p:sp>
        <p:nvSpPr>
          <p:cNvPr id="8" name="Označba mesta vsebine 7"/>
          <p:cNvSpPr>
            <a:spLocks noGrp="1"/>
          </p:cNvSpPr>
          <p:nvPr>
            <p:ph sz="quarter" idx="13"/>
          </p:nvPr>
        </p:nvSpPr>
        <p:spPr>
          <a:xfrm>
            <a:off x="330926" y="1782672"/>
            <a:ext cx="11800114" cy="4693785"/>
          </a:xfrm>
          <a:prstGeom prst="rect">
            <a:avLst/>
          </a:prstGeom>
        </p:spPr>
        <p:txBody>
          <a:bodyPr wrap="square">
            <a:spAutoFit/>
          </a:bodyPr>
          <a:lstStyle/>
          <a:p>
            <a:pPr marL="0" indent="0">
              <a:buNone/>
            </a:pPr>
            <a:r>
              <a:rPr lang="sl-SI" sz="1500" dirty="0" smtClean="0">
                <a:latin typeface="Arial" panose="020B0604020202020204" pitchFamily="34" charset="0"/>
                <a:cs typeface="Arial" panose="020B0604020202020204" pitchFamily="34" charset="0"/>
              </a:rPr>
              <a:t>če vidimo, da je nekdo žrtev nasilja, potem </a:t>
            </a:r>
            <a:r>
              <a:rPr lang="sl-SI" sz="1500" b="1" dirty="0" smtClean="0">
                <a:latin typeface="Arial" panose="020B0604020202020204" pitchFamily="34" charset="0"/>
                <a:cs typeface="Arial" panose="020B0604020202020204" pitchFamily="34" charset="0"/>
              </a:rPr>
              <a:t>ustrezno ukrepajmo</a:t>
            </a:r>
            <a:r>
              <a:rPr lang="sl-SI" sz="1500" dirty="0" smtClean="0">
                <a:latin typeface="Arial" panose="020B0604020202020204" pitchFamily="34" charset="0"/>
                <a:cs typeface="Arial" panose="020B0604020202020204" pitchFamily="34" charset="0"/>
              </a:rPr>
              <a:t>. </a:t>
            </a:r>
          </a:p>
          <a:p>
            <a:pPr marL="0" indent="0">
              <a:buNone/>
            </a:pPr>
            <a:endParaRPr lang="sl-SI" sz="1500" dirty="0" smtClean="0">
              <a:latin typeface="Arial" panose="020B0604020202020204" pitchFamily="34" charset="0"/>
              <a:cs typeface="Arial" panose="020B0604020202020204" pitchFamily="34" charset="0"/>
            </a:endParaRPr>
          </a:p>
          <a:p>
            <a:r>
              <a:rPr lang="sl-SI" sz="1500" dirty="0" smtClean="0">
                <a:latin typeface="Arial" panose="020B0604020202020204" pitchFamily="34" charset="0"/>
                <a:cs typeface="Arial" panose="020B0604020202020204" pitchFamily="34" charset="0"/>
              </a:rPr>
              <a:t>Na družabnih omrežjih (npr. </a:t>
            </a:r>
            <a:r>
              <a:rPr lang="sl-SI" sz="1500" dirty="0" err="1" smtClean="0">
                <a:latin typeface="Arial" panose="020B0604020202020204" pitchFamily="34" charset="0"/>
                <a:cs typeface="Arial" panose="020B0604020202020204" pitchFamily="34" charset="0"/>
              </a:rPr>
              <a:t>facebook</a:t>
            </a:r>
            <a:r>
              <a:rPr lang="sl-SI" sz="1500" dirty="0" smtClean="0">
                <a:latin typeface="Arial" panose="020B0604020202020204" pitchFamily="34" charset="0"/>
                <a:cs typeface="Arial" panose="020B0604020202020204" pitchFamily="34" charset="0"/>
              </a:rPr>
              <a:t>) lahko </a:t>
            </a:r>
            <a:r>
              <a:rPr lang="sl-SI" sz="1500" b="1" dirty="0" smtClean="0">
                <a:latin typeface="Arial" panose="020B0604020202020204" pitchFamily="34" charset="0"/>
                <a:cs typeface="Arial" panose="020B0604020202020204" pitchFamily="34" charset="0"/>
              </a:rPr>
              <a:t>nasilne</a:t>
            </a:r>
            <a:r>
              <a:rPr lang="sl-SI" sz="1500" dirty="0" smtClean="0">
                <a:latin typeface="Arial" panose="020B0604020202020204" pitchFamily="34" charset="0"/>
                <a:cs typeface="Arial" panose="020B0604020202020204" pitchFamily="34" charset="0"/>
              </a:rPr>
              <a:t> komentarje </a:t>
            </a:r>
            <a:r>
              <a:rPr lang="sl-SI" sz="1500" b="1" dirty="0" smtClean="0">
                <a:latin typeface="Arial" panose="020B0604020202020204" pitchFamily="34" charset="0"/>
                <a:cs typeface="Arial" panose="020B0604020202020204" pitchFamily="34" charset="0"/>
              </a:rPr>
              <a:t>in posameznike</a:t>
            </a:r>
            <a:r>
              <a:rPr lang="sl-SI" sz="1500" dirty="0" smtClean="0">
                <a:latin typeface="Arial" panose="020B0604020202020204" pitchFamily="34" charset="0"/>
                <a:cs typeface="Arial" panose="020B0604020202020204" pitchFamily="34" charset="0"/>
              </a:rPr>
              <a:t> </a:t>
            </a:r>
            <a:r>
              <a:rPr lang="sl-SI" sz="1500" b="1" dirty="0" smtClean="0">
                <a:latin typeface="Arial" panose="020B0604020202020204" pitchFamily="34" charset="0"/>
                <a:cs typeface="Arial" panose="020B0604020202020204" pitchFamily="34" charset="0"/>
              </a:rPr>
              <a:t>prijavimo</a:t>
            </a:r>
            <a:r>
              <a:rPr lang="sl-SI" sz="1500" dirty="0" smtClean="0">
                <a:latin typeface="Arial" panose="020B0604020202020204" pitchFamily="34" charset="0"/>
                <a:cs typeface="Arial" panose="020B0604020202020204" pitchFamily="34" charset="0"/>
              </a:rPr>
              <a:t>. </a:t>
            </a:r>
          </a:p>
          <a:p>
            <a:r>
              <a:rPr lang="sl-SI" sz="1500" dirty="0" smtClean="0">
                <a:latin typeface="Arial" panose="020B0604020202020204" pitchFamily="34" charset="0"/>
                <a:cs typeface="Arial" panose="020B0604020202020204" pitchFamily="34" charset="0"/>
              </a:rPr>
              <a:t>Če gre za hujše oblike nasilja obvestimo </a:t>
            </a:r>
            <a:r>
              <a:rPr lang="sl-SI" sz="1500" b="1" dirty="0" smtClean="0">
                <a:latin typeface="Arial" panose="020B0604020202020204" pitchFamily="34" charset="0"/>
                <a:cs typeface="Arial" panose="020B0604020202020204" pitchFamily="34" charset="0"/>
              </a:rPr>
              <a:t>odrasle</a:t>
            </a:r>
            <a:r>
              <a:rPr lang="sl-SI" sz="1500" dirty="0" smtClean="0">
                <a:latin typeface="Arial" panose="020B0604020202020204" pitchFamily="34" charset="0"/>
                <a:cs typeface="Arial" panose="020B0604020202020204" pitchFamily="34" charset="0"/>
              </a:rPr>
              <a:t> (starše, učitelje</a:t>
            </a:r>
            <a:r>
              <a:rPr lang="sl-SI" sz="1500" dirty="0" smtClean="0">
                <a:latin typeface="Arial" panose="020B0604020202020204" pitchFamily="34" charset="0"/>
                <a:cs typeface="Arial" panose="020B0604020202020204" pitchFamily="34" charset="0"/>
              </a:rPr>
              <a:t>).</a:t>
            </a:r>
            <a:endParaRPr lang="sl-SI" sz="1500" dirty="0" smtClean="0">
              <a:latin typeface="Arial" panose="020B0604020202020204" pitchFamily="34" charset="0"/>
              <a:cs typeface="Arial" panose="020B0604020202020204" pitchFamily="34" charset="0"/>
            </a:endParaRPr>
          </a:p>
          <a:p>
            <a:r>
              <a:rPr lang="sl-SI" sz="1500" dirty="0" smtClean="0">
                <a:latin typeface="Arial" panose="020B0604020202020204" pitchFamily="34" charset="0"/>
                <a:cs typeface="Arial" panose="020B0604020202020204" pitchFamily="34" charset="0"/>
              </a:rPr>
              <a:t>Če gre za kaznivo dejanje </a:t>
            </a:r>
            <a:r>
              <a:rPr lang="sl-SI" sz="1500" dirty="0" smtClean="0">
                <a:latin typeface="Arial" panose="020B0604020202020204" pitchFamily="34" charset="0"/>
                <a:cs typeface="Arial" panose="020B0604020202020204" pitchFamily="34" charset="0"/>
              </a:rPr>
              <a:t>(izsiljevanje</a:t>
            </a:r>
            <a:r>
              <a:rPr lang="sl-SI" sz="1500" dirty="0" smtClean="0">
                <a:latin typeface="Arial" panose="020B0604020202020204" pitchFamily="34" charset="0"/>
                <a:cs typeface="Arial" panose="020B0604020202020204" pitchFamily="34" charset="0"/>
              </a:rPr>
              <a:t>, grožnje ipd.), je treba obvestiti tudi </a:t>
            </a:r>
            <a:r>
              <a:rPr lang="sl-SI" sz="1500" b="1" dirty="0" smtClean="0">
                <a:latin typeface="Arial" panose="020B0604020202020204" pitchFamily="34" charset="0"/>
                <a:cs typeface="Arial" panose="020B0604020202020204" pitchFamily="34" charset="0"/>
              </a:rPr>
              <a:t>policijo</a:t>
            </a:r>
            <a:r>
              <a:rPr lang="sl-SI" sz="1500" dirty="0" smtClean="0">
                <a:latin typeface="Arial" panose="020B0604020202020204" pitchFamily="34" charset="0"/>
                <a:cs typeface="Arial" panose="020B0604020202020204" pitchFamily="34" charset="0"/>
              </a:rPr>
              <a:t>, pred tem pa </a:t>
            </a:r>
            <a:r>
              <a:rPr lang="sl-SI" sz="1500" b="1" dirty="0" smtClean="0">
                <a:latin typeface="Arial" panose="020B0604020202020204" pitchFamily="34" charset="0"/>
                <a:cs typeface="Arial" panose="020B0604020202020204" pitchFamily="34" charset="0"/>
              </a:rPr>
              <a:t>shraniti dokaze</a:t>
            </a:r>
            <a:r>
              <a:rPr lang="sl-SI" sz="1500" dirty="0" smtClean="0">
                <a:latin typeface="Arial" panose="020B0604020202020204" pitchFamily="34" charset="0"/>
                <a:cs typeface="Arial" panose="020B0604020202020204" pitchFamily="34" charset="0"/>
              </a:rPr>
              <a:t> nasilja.</a:t>
            </a:r>
          </a:p>
          <a:p>
            <a:r>
              <a:rPr lang="sl-SI" sz="1500" dirty="0" smtClean="0">
                <a:latin typeface="Arial" panose="020B0604020202020204" pitchFamily="34" charset="0"/>
                <a:cs typeface="Arial" panose="020B0604020202020204" pitchFamily="34" charset="0"/>
              </a:rPr>
              <a:t>Posameznika, ki izvaja nasilje, lahko tudi opozorimo, naj tega ne počne, vendar pazimo, da se v želji pomagati sami ne postavimo v nevaren položaj.</a:t>
            </a:r>
          </a:p>
          <a:p>
            <a:r>
              <a:rPr lang="sl-SI" sz="1500" b="1" dirty="0" smtClean="0">
                <a:latin typeface="Arial" panose="020B0604020202020204" pitchFamily="34" charset="0"/>
                <a:cs typeface="Arial" panose="020B0604020202020204" pitchFamily="34" charset="0"/>
              </a:rPr>
              <a:t>Proti nasilnežu nikoli ne ukrepamo z nasiljem</a:t>
            </a:r>
            <a:r>
              <a:rPr lang="sl-SI" sz="1500" dirty="0" smtClean="0">
                <a:latin typeface="Arial" panose="020B0604020202020204" pitchFamily="34" charset="0"/>
                <a:cs typeface="Arial" panose="020B0604020202020204" pitchFamily="34" charset="0"/>
              </a:rPr>
              <a:t>. </a:t>
            </a:r>
          </a:p>
          <a:p>
            <a:pPr marL="0" indent="0">
              <a:buNone/>
            </a:pPr>
            <a:endParaRPr lang="sl-SI" sz="1500" b="0" i="0" dirty="0" smtClean="0">
              <a:effectLst/>
              <a:latin typeface="Arial" panose="020B0604020202020204" pitchFamily="34" charset="0"/>
              <a:cs typeface="Arial" panose="020B0604020202020204" pitchFamily="34" charset="0"/>
            </a:endParaRPr>
          </a:p>
          <a:p>
            <a:pPr marL="0" lvl="0" indent="0" fontAlgn="base">
              <a:buNone/>
            </a:pPr>
            <a:r>
              <a:rPr lang="sl-SI" sz="1500" dirty="0" smtClean="0">
                <a:latin typeface="Arial" panose="020B0604020202020204" pitchFamily="34" charset="0"/>
                <a:cs typeface="Arial" panose="020B0604020202020204" pitchFamily="34" charset="0"/>
              </a:rPr>
              <a:t>Če pri uporabi neta ali mobilnega telefona naletiš na težave, lahko pokličeš </a:t>
            </a:r>
            <a:r>
              <a:rPr lang="sl-SI" sz="1500" b="1" dirty="0" smtClean="0">
                <a:latin typeface="Arial" panose="020B0604020202020204" pitchFamily="34" charset="0"/>
                <a:cs typeface="Arial" panose="020B0604020202020204" pitchFamily="34" charset="0"/>
              </a:rPr>
              <a:t>Tom telefon</a:t>
            </a:r>
            <a:r>
              <a:rPr lang="sl-SI" sz="1500" dirty="0" smtClean="0">
                <a:latin typeface="Arial" panose="020B0604020202020204" pitchFamily="34" charset="0"/>
                <a:cs typeface="Arial" panose="020B0604020202020204" pitchFamily="34" charset="0"/>
              </a:rPr>
              <a:t> na brezplačno tel. številko </a:t>
            </a:r>
            <a:r>
              <a:rPr lang="sl-SI" sz="1500" b="1" dirty="0" smtClean="0">
                <a:latin typeface="Arial" panose="020B0604020202020204" pitchFamily="34" charset="0"/>
                <a:cs typeface="Arial" panose="020B0604020202020204" pitchFamily="34" charset="0"/>
              </a:rPr>
              <a:t>116 111,</a:t>
            </a:r>
            <a:r>
              <a:rPr lang="sl-SI" sz="1500" dirty="0" smtClean="0">
                <a:latin typeface="Arial" panose="020B0604020202020204" pitchFamily="34" charset="0"/>
                <a:cs typeface="Arial" panose="020B0604020202020204" pitchFamily="34" charset="0"/>
              </a:rPr>
              <a:t> kjer ti bodo svetovali, kako rešiti problem, lahko pa jim vprašanje postaviš tudi v </a:t>
            </a:r>
            <a:r>
              <a:rPr lang="sl-SI" sz="1500" u="sng" dirty="0" smtClean="0">
                <a:solidFill>
                  <a:srgbClr val="0070C0"/>
                </a:solidFill>
                <a:latin typeface="Arial" panose="020B0604020202020204" pitchFamily="34" charset="0"/>
                <a:cs typeface="Arial" panose="020B0604020202020204" pitchFamily="34" charset="0"/>
                <a:hlinkClick r:id="rId2"/>
              </a:rPr>
              <a:t>E-tom spletni klepetalnici</a:t>
            </a:r>
            <a:r>
              <a:rPr lang="sl-SI" sz="1500" dirty="0" smtClean="0">
                <a:latin typeface="Arial" panose="020B0604020202020204" pitchFamily="34" charset="0"/>
                <a:cs typeface="Arial" panose="020B0604020202020204" pitchFamily="34" charset="0"/>
              </a:rPr>
              <a:t>.  </a:t>
            </a:r>
            <a:endParaRPr lang="sl-SI" sz="1500" dirty="0">
              <a:latin typeface="Arial" panose="020B0604020202020204" pitchFamily="34" charset="0"/>
              <a:cs typeface="Arial" panose="020B0604020202020204" pitchFamily="34" charset="0"/>
            </a:endParaRPr>
          </a:p>
        </p:txBody>
      </p:sp>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509" y="298678"/>
            <a:ext cx="1980383" cy="1980383"/>
          </a:xfrm>
          <a:prstGeom prst="rect">
            <a:avLst/>
          </a:prstGeom>
        </p:spPr>
      </p:pic>
    </p:spTree>
    <p:extLst>
      <p:ext uri="{BB962C8B-B14F-4D97-AF65-F5344CB8AC3E}">
        <p14:creationId xmlns:p14="http://schemas.microsoft.com/office/powerpoint/2010/main" val="215089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8"/>
            <a:ext cx="10364451" cy="800980"/>
          </a:xfrm>
        </p:spPr>
        <p:txBody>
          <a:bodyPr/>
          <a:lstStyle/>
          <a:p>
            <a:r>
              <a:rPr lang="sl-SI" b="1" dirty="0" smtClean="0">
                <a:solidFill>
                  <a:srgbClr val="7030A0"/>
                </a:solidFill>
              </a:rPr>
              <a:t>Varna raba interneta</a:t>
            </a:r>
            <a:endParaRPr lang="sl-SI" b="1" dirty="0">
              <a:solidFill>
                <a:srgbClr val="7030A0"/>
              </a:solidFill>
            </a:endParaRPr>
          </a:p>
        </p:txBody>
      </p:sp>
      <p:sp>
        <p:nvSpPr>
          <p:cNvPr id="3" name="Označba mesta vsebine 2"/>
          <p:cNvSpPr>
            <a:spLocks noGrp="1"/>
          </p:cNvSpPr>
          <p:nvPr>
            <p:ph sz="quarter" idx="13"/>
          </p:nvPr>
        </p:nvSpPr>
        <p:spPr>
          <a:xfrm>
            <a:off x="820257" y="1625476"/>
            <a:ext cx="8469216" cy="4619459"/>
          </a:xfrm>
        </p:spPr>
        <p:txBody>
          <a:bodyPr>
            <a:normAutofit lnSpcReduction="10000"/>
          </a:bodyPr>
          <a:lstStyle/>
          <a:p>
            <a:pPr marL="0" indent="0">
              <a:lnSpc>
                <a:spcPct val="160000"/>
              </a:lnSpc>
              <a:spcBef>
                <a:spcPts val="0"/>
              </a:spcBef>
              <a:buNone/>
            </a:pPr>
            <a:r>
              <a:rPr lang="sl-SI" sz="1900" dirty="0" smtClean="0">
                <a:latin typeface="Arial" panose="020B0604020202020204" pitchFamily="34" charset="0"/>
                <a:cs typeface="Arial" panose="020B0604020202020204" pitchFamily="34" charset="0"/>
              </a:rPr>
              <a:t>V času pouka na </a:t>
            </a:r>
            <a:r>
              <a:rPr lang="sl-SI" sz="1900" dirty="0">
                <a:latin typeface="Arial" panose="020B0604020202020204" pitchFamily="34" charset="0"/>
                <a:cs typeface="Arial" panose="020B0604020202020204" pitchFamily="34" charset="0"/>
              </a:rPr>
              <a:t>daljavo </a:t>
            </a:r>
            <a:r>
              <a:rPr lang="sl-SI" sz="1900" dirty="0" smtClean="0">
                <a:latin typeface="Arial" panose="020B0604020202020204" pitchFamily="34" charset="0"/>
                <a:cs typeface="Arial" panose="020B0604020202020204" pitchFamily="34" charset="0"/>
              </a:rPr>
              <a:t>vsi </a:t>
            </a:r>
            <a:r>
              <a:rPr lang="sl-SI" sz="1900" dirty="0">
                <a:latin typeface="Arial" panose="020B0604020202020204" pitchFamily="34" charset="0"/>
                <a:cs typeface="Arial" panose="020B0604020202020204" pitchFamily="34" charset="0"/>
              </a:rPr>
              <a:t>veliko časa </a:t>
            </a:r>
            <a:r>
              <a:rPr lang="sl-SI" sz="1900" dirty="0" smtClean="0">
                <a:latin typeface="Arial" panose="020B0604020202020204" pitchFamily="34" charset="0"/>
                <a:cs typeface="Arial" panose="020B0604020202020204" pitchFamily="34" charset="0"/>
              </a:rPr>
              <a:t>preživimo </a:t>
            </a:r>
            <a:r>
              <a:rPr lang="sl-SI" sz="1900" dirty="0">
                <a:latin typeface="Arial" panose="020B0604020202020204" pitchFamily="34" charset="0"/>
                <a:cs typeface="Arial" panose="020B0604020202020204" pitchFamily="34" charset="0"/>
              </a:rPr>
              <a:t>pred računalnikom </a:t>
            </a:r>
            <a:r>
              <a:rPr lang="sl-SI" sz="1900" dirty="0" smtClean="0">
                <a:latin typeface="Arial" panose="020B0604020202020204" pitchFamily="34" charset="0"/>
                <a:cs typeface="Arial" panose="020B0604020202020204" pitchFamily="34" charset="0"/>
              </a:rPr>
              <a:t>in/ali </a:t>
            </a:r>
            <a:r>
              <a:rPr lang="sl-SI" sz="1900" dirty="0">
                <a:latin typeface="Arial" panose="020B0604020202020204" pitchFamily="34" charset="0"/>
                <a:cs typeface="Arial" panose="020B0604020202020204" pitchFamily="34" charset="0"/>
              </a:rPr>
              <a:t>mobilnim </a:t>
            </a:r>
            <a:r>
              <a:rPr lang="sl-SI" sz="1900" dirty="0" smtClean="0">
                <a:latin typeface="Arial" panose="020B0604020202020204" pitchFamily="34" charset="0"/>
                <a:cs typeface="Arial" panose="020B0604020202020204" pitchFamily="34" charset="0"/>
              </a:rPr>
              <a:t>telefonom: brskamo po spletu, gledamo videoposnetke, klepetamo v klepetalnicah, igramo igre na spletu …</a:t>
            </a:r>
          </a:p>
          <a:p>
            <a:pPr marL="0" indent="0">
              <a:lnSpc>
                <a:spcPct val="160000"/>
              </a:lnSpc>
              <a:spcBef>
                <a:spcPts val="0"/>
              </a:spcBef>
              <a:buNone/>
            </a:pPr>
            <a:endParaRPr lang="sl-SI" sz="1900" dirty="0">
              <a:latin typeface="Arial" panose="020B0604020202020204" pitchFamily="34" charset="0"/>
              <a:cs typeface="Arial" panose="020B0604020202020204" pitchFamily="34" charset="0"/>
            </a:endParaRPr>
          </a:p>
          <a:p>
            <a:pPr marL="0" indent="0">
              <a:lnSpc>
                <a:spcPct val="160000"/>
              </a:lnSpc>
              <a:spcBef>
                <a:spcPts val="0"/>
              </a:spcBef>
              <a:buNone/>
            </a:pPr>
            <a:r>
              <a:rPr lang="sl-SI" sz="1900" dirty="0" smtClean="0">
                <a:latin typeface="Arial" panose="020B0604020202020204" pitchFamily="34" charset="0"/>
                <a:cs typeface="Arial" panose="020B0604020202020204" pitchFamily="34" charset="0"/>
              </a:rPr>
              <a:t>Pa znaš varno uporabljati splet?</a:t>
            </a:r>
          </a:p>
          <a:p>
            <a:pPr marL="0" indent="0">
              <a:lnSpc>
                <a:spcPct val="160000"/>
              </a:lnSpc>
              <a:spcBef>
                <a:spcPts val="0"/>
              </a:spcBef>
              <a:buNone/>
            </a:pPr>
            <a:endParaRPr lang="sl-SI" sz="1900" dirty="0">
              <a:latin typeface="Arial" panose="020B0604020202020204" pitchFamily="34" charset="0"/>
              <a:cs typeface="Arial" panose="020B0604020202020204" pitchFamily="34" charset="0"/>
            </a:endParaRPr>
          </a:p>
          <a:p>
            <a:pPr marL="0" indent="0">
              <a:lnSpc>
                <a:spcPct val="160000"/>
              </a:lnSpc>
              <a:spcBef>
                <a:spcPts val="0"/>
              </a:spcBef>
              <a:buNone/>
            </a:pPr>
            <a:r>
              <a:rPr lang="sl-SI" sz="1900" dirty="0" smtClean="0">
                <a:latin typeface="Arial" panose="020B0604020202020204" pitchFamily="34" charset="0"/>
                <a:cs typeface="Arial" panose="020B0604020202020204" pitchFamily="34" charset="0"/>
              </a:rPr>
              <a:t>Na spodnji povezavi reši test:</a:t>
            </a:r>
          </a:p>
          <a:p>
            <a:pPr marL="0" indent="0">
              <a:lnSpc>
                <a:spcPct val="160000"/>
              </a:lnSpc>
              <a:spcBef>
                <a:spcPts val="0"/>
              </a:spcBef>
              <a:buNone/>
            </a:pPr>
            <a:endParaRPr lang="sl-SI" sz="1900" dirty="0">
              <a:latin typeface="Arial" panose="020B0604020202020204" pitchFamily="34" charset="0"/>
              <a:cs typeface="Arial" panose="020B0604020202020204" pitchFamily="34" charset="0"/>
            </a:endParaRPr>
          </a:p>
          <a:p>
            <a:pPr marL="0" indent="0">
              <a:lnSpc>
                <a:spcPct val="160000"/>
              </a:lnSpc>
              <a:spcBef>
                <a:spcPts val="0"/>
              </a:spcBef>
              <a:buNone/>
            </a:pPr>
            <a:r>
              <a:rPr lang="sl-SI" sz="1900" u="sng" dirty="0">
                <a:latin typeface="Arial" panose="020B0604020202020204" pitchFamily="34" charset="0"/>
                <a:cs typeface="Arial" panose="020B0604020202020204" pitchFamily="34" charset="0"/>
                <a:hlinkClick r:id="rId2"/>
              </a:rPr>
              <a:t>Znaš varno uporabljati internet | otroci safe.si</a:t>
            </a:r>
            <a:endParaRPr lang="sl-SI" sz="1900" dirty="0">
              <a:latin typeface="Arial" panose="020B0604020202020204" pitchFamily="34" charset="0"/>
              <a:cs typeface="Arial" panose="020B0604020202020204" pitchFamily="34" charset="0"/>
            </a:endParaRPr>
          </a:p>
          <a:p>
            <a:pPr marL="0" indent="0">
              <a:buNone/>
            </a:pPr>
            <a:endParaRPr lang="sl-SI" dirty="0" smtClean="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782" y="2273664"/>
            <a:ext cx="2134466" cy="2134466"/>
          </a:xfrm>
          <a:prstGeom prst="rect">
            <a:avLst/>
          </a:prstGeom>
        </p:spPr>
      </p:pic>
    </p:spTree>
    <p:extLst>
      <p:ext uri="{BB962C8B-B14F-4D97-AF65-F5344CB8AC3E}">
        <p14:creationId xmlns:p14="http://schemas.microsoft.com/office/powerpoint/2010/main" val="247375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quarter" idx="13"/>
          </p:nvPr>
        </p:nvSpPr>
        <p:spPr>
          <a:xfrm>
            <a:off x="400594" y="1262742"/>
            <a:ext cx="11007634" cy="5259977"/>
          </a:xfrm>
        </p:spPr>
        <p:txBody>
          <a:bodyPr>
            <a:noAutofit/>
          </a:bodyPr>
          <a:lstStyle/>
          <a:p>
            <a:pPr marL="0" lvl="0" indent="0" eaLnBrk="0" fontAlgn="base" hangingPunct="0">
              <a:lnSpc>
                <a:spcPct val="100000"/>
              </a:lnSpc>
              <a:spcBef>
                <a:spcPct val="0"/>
              </a:spcBef>
              <a:spcAft>
                <a:spcPct val="0"/>
              </a:spcAft>
              <a:buClrTx/>
              <a:buNone/>
              <a:tabLst>
                <a:tab pos="457200" algn="l"/>
              </a:tabLst>
            </a:pPr>
            <a:endParaRPr lang="sl-SI" altLang="sl-SI" sz="1500" cap="none" dirty="0"/>
          </a:p>
          <a:p>
            <a:pPr eaLnBrk="0" fontAlgn="base" hangingPunct="0">
              <a:lnSpc>
                <a:spcPct val="160000"/>
              </a:lnSpc>
              <a:spcBef>
                <a:spcPct val="0"/>
              </a:spcBef>
              <a:spcAft>
                <a:spcPct val="0"/>
              </a:spcAft>
              <a:buClrTx/>
              <a:tabLst>
                <a:tab pos="457200" algn="l"/>
              </a:tabLst>
            </a:pPr>
            <a:r>
              <a:rPr lang="sl-SI" altLang="sl-SI" sz="1500" b="1" cap="none" dirty="0" smtClean="0">
                <a:latin typeface="Arial" panose="020B0604020202020204" pitchFamily="34" charset="0"/>
                <a:ea typeface="Times New Roman" panose="02020603050405020304" pitchFamily="18" charset="0"/>
                <a:cs typeface="Arial" panose="020B0604020202020204" pitchFamily="34" charset="0"/>
              </a:rPr>
              <a:t>VEDNO </a:t>
            </a: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UPORABLJAJ VZDEVEK</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NE PRAVEGA IMENA, KO KLEPETAŠ NA INTERNETU!</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NE SREČUJ SE Z NEZNANCI S SPLETA</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(TUDI ČE SE TI ZDIJO V VIRTUALNEM SVETU TVOJI PRIJATELJI)!</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GESLA SO SKRIVNOST!</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POGOSTO JIH SPREMINJAJ.</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SPOŠTUJ SPLETNO ETIKO OZ. BONTON!</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ČESAR NE ŽELIŠ, DA DRUGI STORIJO TEBI, TUDI TI NE NAREDI DRUGIM. </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NADLEGOVANJE PREK NETA ALI MOBILCA JE NEDOPUSTNO! </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STARŠEM POVEJ, ČE TE KDO NADLEGUJE PREK SPLETA ALI ČE NALETIŠ NA NEPRIMERNO VSEBINO! </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NE ODPIRAJ POŠTE IN PRIPONK OD NEZNANCEV!</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ČE NALETIŠ NA KAJ ČUDNEGA NA INTERNETU, TAKOJ POVEJ STARŠEM!</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UPORABLJAJ ANTIVIRUSNI PROGRAM IN POŽARNI ZID</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KO BRSKAŠ PO SPLETU.</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NA SPLETU NE IZDAJAJ SVOJIH OSEBNIH PODATKOV</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NITI PODATKOV SVOJIH STARŠEV! NE OBJAVLJAJ SVOJIH ZASEBNIH FOTOGRAFIJ, NITI FOTOGRAFIJ SVOJIH PRIJATELJEV!</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Z UPORABO INTERNETA NE PRETIRAVAJ!</a:t>
            </a:r>
            <a:endParaRPr lang="sl-SI" altLang="sl-SI" sz="1500" cap="none" dirty="0">
              <a:latin typeface="Arial" panose="020B0604020202020204" pitchFamily="34" charset="0"/>
              <a:cs typeface="Arial" panose="020B0604020202020204" pitchFamily="34" charset="0"/>
            </a:endParaRPr>
          </a:p>
          <a:p>
            <a:pPr eaLnBrk="0" fontAlgn="base" hangingPunct="0">
              <a:lnSpc>
                <a:spcPct val="160000"/>
              </a:lnSpc>
              <a:spcBef>
                <a:spcPct val="0"/>
              </a:spcBef>
              <a:spcAft>
                <a:spcPct val="0"/>
              </a:spcAft>
              <a:buClrTx/>
              <a:tabLst>
                <a:tab pos="457200" algn="l"/>
              </a:tabLst>
            </a:pPr>
            <a:r>
              <a:rPr lang="sl-SI" altLang="sl-SI" sz="1500" b="1" cap="none" dirty="0">
                <a:latin typeface="Arial" panose="020B0604020202020204" pitchFamily="34" charset="0"/>
                <a:ea typeface="Times New Roman" panose="02020603050405020304" pitchFamily="18" charset="0"/>
                <a:cs typeface="Arial" panose="020B0604020202020204" pitchFamily="34" charset="0"/>
              </a:rPr>
              <a:t>Z INTERNETA NE PREPISUJ</a:t>
            </a:r>
            <a:r>
              <a:rPr lang="sl-SI" altLang="sl-SI" sz="1500" cap="none" dirty="0">
                <a:latin typeface="Arial" panose="020B0604020202020204" pitchFamily="34" charset="0"/>
                <a:ea typeface="Times New Roman" panose="02020603050405020304" pitchFamily="18" charset="0"/>
                <a:cs typeface="Arial" panose="020B0604020202020204" pitchFamily="34" charset="0"/>
              </a:rPr>
              <a:t>, VEDNO NAVEDI VIR IN AVTORJA. PREVERI TUDI DRUGE VIRE (KNJIGE ...) IN NE VERJEMI, DA JE VSE, KAR PIŠE NA INTERNETU, TUDI RES.</a:t>
            </a:r>
            <a:endParaRPr lang="sl-SI" sz="1500" dirty="0">
              <a:latin typeface="Arial" panose="020B0604020202020204" pitchFamily="34" charset="0"/>
              <a:cs typeface="Arial" panose="020B0604020202020204" pitchFamily="34" charset="0"/>
            </a:endParaRPr>
          </a:p>
        </p:txBody>
      </p:sp>
      <p:pic>
        <p:nvPicPr>
          <p:cNvPr id="6145" name="Slika 1" descr="https://otroci.safe.si/sites/default/files/styles/fullnode/public/top10.jpg?itok=1i6CDT_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332" y="151534"/>
            <a:ext cx="2358611" cy="167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2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6121" y="1626436"/>
            <a:ext cx="10364451" cy="798088"/>
          </a:xfrm>
        </p:spPr>
        <p:txBody>
          <a:bodyPr/>
          <a:lstStyle/>
          <a:p>
            <a:r>
              <a:rPr lang="sl-SI" b="1" dirty="0" smtClean="0">
                <a:solidFill>
                  <a:srgbClr val="7030A0"/>
                </a:solidFill>
              </a:rPr>
              <a:t>Ne pozabi!</a:t>
            </a:r>
            <a:endParaRPr lang="sl-SI" b="1" dirty="0">
              <a:solidFill>
                <a:srgbClr val="7030A0"/>
              </a:solidFill>
            </a:endParaRPr>
          </a:p>
        </p:txBody>
      </p:sp>
      <p:sp>
        <p:nvSpPr>
          <p:cNvPr id="3" name="Označba mesta vsebine 2"/>
          <p:cNvSpPr>
            <a:spLocks noGrp="1"/>
          </p:cNvSpPr>
          <p:nvPr>
            <p:ph sz="quarter" idx="13"/>
          </p:nvPr>
        </p:nvSpPr>
        <p:spPr>
          <a:xfrm>
            <a:off x="654001" y="2720383"/>
            <a:ext cx="10363826" cy="3424107"/>
          </a:xfrm>
        </p:spPr>
        <p:txBody>
          <a:bodyPr/>
          <a:lstStyle/>
          <a:p>
            <a:pPr marL="0" indent="0" algn="ctr" fontAlgn="base">
              <a:buNone/>
            </a:pPr>
            <a:r>
              <a:rPr lang="sl-SI" sz="2800" b="1" dirty="0" smtClean="0">
                <a:solidFill>
                  <a:srgbClr val="FF0000"/>
                </a:solidFill>
                <a:latin typeface="Arial" panose="020B0604020202020204" pitchFamily="34" charset="0"/>
                <a:cs typeface="Arial" panose="020B0604020202020204" pitchFamily="34" charset="0"/>
              </a:rPr>
              <a:t>Kar </a:t>
            </a:r>
            <a:r>
              <a:rPr lang="sl-SI" sz="2800" b="1" dirty="0">
                <a:solidFill>
                  <a:srgbClr val="FF0000"/>
                </a:solidFill>
                <a:latin typeface="Arial" panose="020B0604020202020204" pitchFamily="34" charset="0"/>
                <a:cs typeface="Arial" panose="020B0604020202020204" pitchFamily="34" charset="0"/>
              </a:rPr>
              <a:t>je enkrat na spletu, ostane tam za vedno</a:t>
            </a:r>
            <a:r>
              <a:rPr lang="sl-SI" sz="2800" dirty="0">
                <a:solidFill>
                  <a:srgbClr val="FF0000"/>
                </a:solidFill>
                <a:latin typeface="Arial" panose="020B0604020202020204" pitchFamily="34" charset="0"/>
                <a:cs typeface="Arial" panose="020B0604020202020204" pitchFamily="34" charset="0"/>
              </a:rPr>
              <a:t>.</a:t>
            </a:r>
          </a:p>
          <a:p>
            <a:pPr marL="0" indent="0" fontAlgn="base">
              <a:buNone/>
            </a:pPr>
            <a:endParaRPr lang="sl-SI" dirty="0" smtClean="0">
              <a:latin typeface="Arial" panose="020B0604020202020204" pitchFamily="34" charset="0"/>
              <a:cs typeface="Arial" panose="020B0604020202020204" pitchFamily="34" charset="0"/>
            </a:endParaRPr>
          </a:p>
          <a:p>
            <a:pPr marL="0" indent="0" fontAlgn="base">
              <a:buNone/>
            </a:pPr>
            <a:r>
              <a:rPr lang="sl-SI" dirty="0" smtClean="0">
                <a:latin typeface="Arial" panose="020B0604020202020204" pitchFamily="34" charset="0"/>
                <a:cs typeface="Arial" panose="020B0604020202020204" pitchFamily="34" charset="0"/>
              </a:rPr>
              <a:t>kar </a:t>
            </a:r>
            <a:r>
              <a:rPr lang="sl-SI" dirty="0">
                <a:latin typeface="Arial" panose="020B0604020202020204" pitchFamily="34" charset="0"/>
                <a:cs typeface="Arial" panose="020B0604020202020204" pitchFamily="34" charset="0"/>
              </a:rPr>
              <a:t>objaviš na internetu, je zelo težko odstraniti. Popolnoma enako kot </a:t>
            </a:r>
            <a:r>
              <a:rPr lang="sl-SI" u="sng" dirty="0">
                <a:latin typeface="Arial" panose="020B0604020202020204" pitchFamily="34" charset="0"/>
                <a:cs typeface="Arial" panose="020B0604020202020204" pitchFamily="34" charset="0"/>
              </a:rPr>
              <a:t>ZOBNA PASTA</a:t>
            </a:r>
            <a:r>
              <a:rPr lang="sl-SI" dirty="0">
                <a:latin typeface="Arial" panose="020B0604020202020204" pitchFamily="34" charset="0"/>
                <a:cs typeface="Arial" panose="020B0604020202020204" pitchFamily="34" charset="0"/>
              </a:rPr>
              <a:t>, ko jo enkrat iztisnemo iz tube, je ne moremo več spraviti nazaj. Tudi, če si kasneje premisliš in vsebino izbrišeš, ne veš, kam se je razširila, kdo si jo je skopiral, shranil ali posredoval naprej svojim prijateljem</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384" y="486881"/>
            <a:ext cx="1843089" cy="1835746"/>
          </a:xfrm>
          <a:prstGeom prst="rect">
            <a:avLst/>
          </a:prstGeom>
        </p:spPr>
      </p:pic>
    </p:spTree>
    <p:extLst>
      <p:ext uri="{BB962C8B-B14F-4D97-AF65-F5344CB8AC3E}">
        <p14:creationId xmlns:p14="http://schemas.microsoft.com/office/powerpoint/2010/main" val="214724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8"/>
            <a:ext cx="10364451" cy="670352"/>
          </a:xfrm>
        </p:spPr>
        <p:txBody>
          <a:bodyPr/>
          <a:lstStyle/>
          <a:p>
            <a:r>
              <a:rPr lang="sl-SI" b="1" dirty="0" smtClean="0">
                <a:solidFill>
                  <a:srgbClr val="7030A0"/>
                </a:solidFill>
              </a:rPr>
              <a:t>VARNA RABA MOBILNIH NAPRAV</a:t>
            </a:r>
            <a:endParaRPr lang="sl-SI" b="1" dirty="0">
              <a:solidFill>
                <a:srgbClr val="7030A0"/>
              </a:solidFill>
            </a:endParaRPr>
          </a:p>
        </p:txBody>
      </p:sp>
      <p:sp>
        <p:nvSpPr>
          <p:cNvPr id="3" name="Označba mesta vsebine 2"/>
          <p:cNvSpPr>
            <a:spLocks noGrp="1"/>
          </p:cNvSpPr>
          <p:nvPr>
            <p:ph sz="quarter" idx="13"/>
          </p:nvPr>
        </p:nvSpPr>
        <p:spPr>
          <a:xfrm>
            <a:off x="296091" y="1367247"/>
            <a:ext cx="11895909" cy="5347061"/>
          </a:xfrm>
        </p:spPr>
        <p:txBody>
          <a:bodyPr>
            <a:noAutofit/>
          </a:bodyPr>
          <a:lstStyle/>
          <a:p>
            <a:pPr>
              <a:lnSpc>
                <a:spcPct val="170000"/>
              </a:lnSpc>
              <a:spcBef>
                <a:spcPts val="0"/>
              </a:spcBef>
            </a:pPr>
            <a:r>
              <a:rPr lang="sl-SI" sz="1500" dirty="0"/>
              <a:t>Tudi mobilni telefon je </a:t>
            </a:r>
            <a:r>
              <a:rPr lang="sl-SI" sz="1500" b="1" dirty="0"/>
              <a:t>dobro zaščititi z </a:t>
            </a:r>
            <a:r>
              <a:rPr lang="sl-SI" sz="1500" b="1" dirty="0" smtClean="0"/>
              <a:t>ANTIVIRUSNIM PROGRAMOM.</a:t>
            </a:r>
            <a:r>
              <a:rPr lang="sl-SI" sz="1500" b="1" dirty="0"/>
              <a:t> </a:t>
            </a:r>
            <a:endParaRPr lang="sl-SI" sz="1500" dirty="0"/>
          </a:p>
          <a:p>
            <a:pPr>
              <a:lnSpc>
                <a:spcPct val="170000"/>
              </a:lnSpc>
              <a:spcBef>
                <a:spcPts val="0"/>
              </a:spcBef>
            </a:pPr>
            <a:r>
              <a:rPr lang="sl-SI" sz="1500" b="1" dirty="0"/>
              <a:t>Tvoja številka mobilnega telefona </a:t>
            </a:r>
            <a:r>
              <a:rPr lang="sl-SI" sz="1500" dirty="0"/>
              <a:t>je osebni podatek, zato ga </a:t>
            </a:r>
            <a:r>
              <a:rPr lang="sl-SI" sz="1500" b="1" dirty="0"/>
              <a:t>ne objavljaj kar tako na spletu in je ne dajaj komurkoli. </a:t>
            </a:r>
            <a:endParaRPr lang="sl-SI" sz="1500" dirty="0"/>
          </a:p>
          <a:p>
            <a:pPr>
              <a:lnSpc>
                <a:spcPct val="170000"/>
              </a:lnSpc>
              <a:spcBef>
                <a:spcPts val="0"/>
              </a:spcBef>
            </a:pPr>
            <a:r>
              <a:rPr lang="sl-SI" sz="1500" b="1" dirty="0"/>
              <a:t>Zaslon </a:t>
            </a:r>
            <a:r>
              <a:rPr lang="sl-SI" sz="1500" dirty="0"/>
              <a:t>pametnega telefona </a:t>
            </a:r>
            <a:r>
              <a:rPr lang="sl-SI" sz="1500" b="1" dirty="0"/>
              <a:t>zaklepaj </a:t>
            </a:r>
            <a:r>
              <a:rPr lang="sl-SI" sz="1500" dirty="0"/>
              <a:t>z geslom ali vzorcem in tako onemogoči drugim, da bi dostopali do tvojih podatkov in ti zagodli kakšno </a:t>
            </a:r>
            <a:r>
              <a:rPr lang="sl-SI" sz="1500" dirty="0" smtClean="0"/>
              <a:t>nevšečnost.</a:t>
            </a:r>
          </a:p>
          <a:p>
            <a:pPr>
              <a:lnSpc>
                <a:spcPct val="170000"/>
              </a:lnSpc>
              <a:spcBef>
                <a:spcPts val="0"/>
              </a:spcBef>
            </a:pPr>
            <a:r>
              <a:rPr lang="sl-SI" sz="1500" dirty="0" smtClean="0"/>
              <a:t>Pri </a:t>
            </a:r>
            <a:r>
              <a:rPr lang="sl-SI" sz="1500" dirty="0"/>
              <a:t>komuniciranju prek mobilnega telefona in spleta </a:t>
            </a:r>
            <a:r>
              <a:rPr lang="sl-SI" sz="1500" b="1" dirty="0" err="1" smtClean="0"/>
              <a:t>upoštevaJ</a:t>
            </a:r>
            <a:r>
              <a:rPr lang="sl-SI" sz="1500" b="1" dirty="0" smtClean="0"/>
              <a:t> BONTON, </a:t>
            </a:r>
            <a:r>
              <a:rPr lang="sl-SI" sz="1500" b="1" dirty="0"/>
              <a:t>bodi strpen in prijazen. </a:t>
            </a:r>
            <a:endParaRPr lang="sl-SI" sz="1500" b="1" dirty="0" smtClean="0"/>
          </a:p>
          <a:p>
            <a:pPr marL="0" indent="0">
              <a:lnSpc>
                <a:spcPct val="170000"/>
              </a:lnSpc>
              <a:spcBef>
                <a:spcPts val="0"/>
              </a:spcBef>
              <a:buNone/>
            </a:pPr>
            <a:r>
              <a:rPr lang="sl-SI" sz="1500" b="1" dirty="0"/>
              <a:t> </a:t>
            </a:r>
            <a:r>
              <a:rPr lang="sl-SI" sz="1500" b="1" dirty="0" smtClean="0"/>
              <a:t>    Obnašaj </a:t>
            </a:r>
            <a:r>
              <a:rPr lang="sl-SI" sz="1500" b="1" dirty="0"/>
              <a:t>se tako, kot želiš, da se drugi do tebe. </a:t>
            </a:r>
            <a:endParaRPr lang="sl-SI" sz="1500" dirty="0"/>
          </a:p>
          <a:p>
            <a:pPr>
              <a:lnSpc>
                <a:spcPct val="170000"/>
              </a:lnSpc>
              <a:spcBef>
                <a:spcPts val="0"/>
              </a:spcBef>
            </a:pPr>
            <a:r>
              <a:rPr lang="sl-SI" sz="1500" b="1" dirty="0"/>
              <a:t>Ko si z nekom v družbi, </a:t>
            </a:r>
            <a:r>
              <a:rPr lang="sl-SI" sz="1500" dirty="0"/>
              <a:t>se posvečaj tej osebi in </a:t>
            </a:r>
            <a:r>
              <a:rPr lang="sl-SI" sz="1500" b="1" dirty="0"/>
              <a:t>ne preverjaj neprestano, kaj se dogaja na tvojem mobilnem </a:t>
            </a:r>
            <a:r>
              <a:rPr lang="sl-SI" sz="1500" b="1" dirty="0" smtClean="0"/>
              <a:t>telefonu.</a:t>
            </a:r>
          </a:p>
          <a:p>
            <a:pPr marL="0" indent="0">
              <a:lnSpc>
                <a:spcPct val="170000"/>
              </a:lnSpc>
              <a:spcBef>
                <a:spcPts val="0"/>
              </a:spcBef>
              <a:buNone/>
            </a:pPr>
            <a:r>
              <a:rPr lang="sl-SI" sz="1500" b="1" dirty="0"/>
              <a:t> </a:t>
            </a:r>
            <a:r>
              <a:rPr lang="sl-SI" sz="1500" b="1" dirty="0" smtClean="0"/>
              <a:t>    </a:t>
            </a:r>
            <a:r>
              <a:rPr lang="sl-SI" sz="1500" dirty="0" smtClean="0"/>
              <a:t>Pogovarjanje </a:t>
            </a:r>
            <a:r>
              <a:rPr lang="sl-SI" sz="1500" dirty="0"/>
              <a:t>po telefonu, čekiranje telefona, ko si z nekom v družbi, je nevljudno in gre tudi večini ljudi zelo na živce.</a:t>
            </a:r>
          </a:p>
          <a:p>
            <a:pPr>
              <a:lnSpc>
                <a:spcPct val="170000"/>
              </a:lnSpc>
              <a:spcBef>
                <a:spcPts val="0"/>
              </a:spcBef>
            </a:pPr>
            <a:r>
              <a:rPr lang="sl-SI" sz="1500" b="1" dirty="0"/>
              <a:t>Zvonjenje telefona in/ali pogovarjanje</a:t>
            </a:r>
            <a:r>
              <a:rPr lang="sl-SI" sz="1500" dirty="0"/>
              <a:t> v kinu, gledališču, med poukom, v bolnišnici, na busu … je </a:t>
            </a:r>
            <a:r>
              <a:rPr lang="sl-SI" sz="1500" b="1" dirty="0"/>
              <a:t>nedopustno</a:t>
            </a:r>
            <a:r>
              <a:rPr lang="sl-SI" sz="1500" dirty="0"/>
              <a:t>. </a:t>
            </a:r>
          </a:p>
          <a:p>
            <a:pPr>
              <a:lnSpc>
                <a:spcPct val="170000"/>
              </a:lnSpc>
              <a:spcBef>
                <a:spcPts val="0"/>
              </a:spcBef>
            </a:pPr>
            <a:r>
              <a:rPr lang="sl-SI" sz="1500" dirty="0" smtClean="0"/>
              <a:t>Če </a:t>
            </a:r>
            <a:r>
              <a:rPr lang="sl-SI" sz="1500" dirty="0"/>
              <a:t>nekoga slikaš in posnetek nato objaviš na spletu, da moraš prej </a:t>
            </a:r>
            <a:r>
              <a:rPr lang="sl-SI" sz="1500" b="1" dirty="0"/>
              <a:t>vprašati za dovoljenje. </a:t>
            </a:r>
            <a:endParaRPr lang="sl-SI" sz="1500" dirty="0"/>
          </a:p>
          <a:p>
            <a:pPr>
              <a:lnSpc>
                <a:spcPct val="170000"/>
              </a:lnSpc>
              <a:spcBef>
                <a:spcPts val="0"/>
              </a:spcBef>
            </a:pPr>
            <a:r>
              <a:rPr lang="sl-SI" sz="1500" b="1" dirty="0"/>
              <a:t>Pazljivo </a:t>
            </a:r>
            <a:r>
              <a:rPr lang="sl-SI" sz="1500" dirty="0"/>
              <a:t>z deljenjem </a:t>
            </a:r>
            <a:r>
              <a:rPr lang="sl-SI" sz="1500" b="1" dirty="0"/>
              <a:t>informacij o </a:t>
            </a:r>
            <a:r>
              <a:rPr lang="sl-SI" sz="1500" b="1" dirty="0" err="1" smtClean="0"/>
              <a:t>svojI</a:t>
            </a:r>
            <a:r>
              <a:rPr lang="sl-SI" sz="1500" b="1" dirty="0" smtClean="0"/>
              <a:t> LOKACIJI</a:t>
            </a:r>
            <a:r>
              <a:rPr lang="sl-SI" sz="1500" dirty="0"/>
              <a:t> prek mobilnega telefona!</a:t>
            </a:r>
          </a:p>
          <a:p>
            <a:pPr>
              <a:lnSpc>
                <a:spcPct val="170000"/>
              </a:lnSpc>
              <a:spcBef>
                <a:spcPts val="0"/>
              </a:spcBef>
            </a:pPr>
            <a:r>
              <a:rPr lang="sl-SI" sz="1500" dirty="0"/>
              <a:t>​Povezuj se le na </a:t>
            </a:r>
            <a:r>
              <a:rPr lang="sl-SI" sz="1500" b="1" dirty="0"/>
              <a:t>zaupanja vredna in zaščitena javna brezžična omrežja</a:t>
            </a:r>
            <a:r>
              <a:rPr lang="sl-SI" sz="1500" dirty="0"/>
              <a:t> (</a:t>
            </a:r>
            <a:r>
              <a:rPr lang="sl-SI" sz="1500" dirty="0" err="1"/>
              <a:t>WiFi</a:t>
            </a:r>
            <a:r>
              <a:rPr lang="sl-SI" sz="1500" dirty="0" smtClean="0"/>
              <a:t>).</a:t>
            </a:r>
            <a:endParaRPr lang="sl-SI" sz="1500" dirty="0"/>
          </a:p>
        </p:txBody>
      </p:sp>
    </p:spTree>
    <p:extLst>
      <p:ext uri="{BB962C8B-B14F-4D97-AF65-F5344CB8AC3E}">
        <p14:creationId xmlns:p14="http://schemas.microsoft.com/office/powerpoint/2010/main" val="356489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quarter" idx="13"/>
          </p:nvPr>
        </p:nvSpPr>
        <p:spPr/>
        <p:txBody>
          <a:bodyPr/>
          <a:lstStyle/>
          <a:p>
            <a:pPr marL="0" indent="0">
              <a:buNone/>
            </a:pPr>
            <a:endParaRPr lang="sl-SI" dirty="0" smtClean="0"/>
          </a:p>
          <a:p>
            <a:pPr marL="0" indent="0" algn="ctr">
              <a:buNone/>
            </a:pPr>
            <a:r>
              <a:rPr lang="sl-SI" sz="2500" dirty="0" smtClean="0">
                <a:latin typeface="Arial" panose="020B0604020202020204" pitchFamily="34" charset="0"/>
                <a:cs typeface="Arial" panose="020B0604020202020204" pitchFamily="34" charset="0"/>
              </a:rPr>
              <a:t>Na spodnji povezavi izveš še več o </a:t>
            </a:r>
            <a:r>
              <a:rPr lang="sl-SI" sz="2500" b="1" dirty="0" smtClean="0">
                <a:latin typeface="Arial" panose="020B0604020202020204" pitchFamily="34" charset="0"/>
                <a:cs typeface="Arial" panose="020B0604020202020204" pitchFamily="34" charset="0"/>
              </a:rPr>
              <a:t>varni rabi interneta </a:t>
            </a:r>
            <a:r>
              <a:rPr lang="sl-SI" sz="2500" dirty="0" smtClean="0">
                <a:latin typeface="Arial" panose="020B0604020202020204" pitchFamily="34" charset="0"/>
                <a:cs typeface="Arial" panose="020B0604020202020204" pitchFamily="34" charset="0"/>
              </a:rPr>
              <a:t>in o </a:t>
            </a:r>
            <a:r>
              <a:rPr lang="sl-SI" sz="2500" b="1" dirty="0" smtClean="0">
                <a:latin typeface="Arial" panose="020B0604020202020204" pitchFamily="34" charset="0"/>
                <a:cs typeface="Arial" panose="020B0604020202020204" pitchFamily="34" charset="0"/>
              </a:rPr>
              <a:t>varni rabi mobilnega telefona</a:t>
            </a:r>
            <a:r>
              <a:rPr lang="sl-SI" sz="2500" dirty="0" smtClean="0">
                <a:latin typeface="Arial" panose="020B0604020202020204" pitchFamily="34" charset="0"/>
                <a:cs typeface="Arial" panose="020B0604020202020204" pitchFamily="34" charset="0"/>
              </a:rPr>
              <a:t>.</a:t>
            </a:r>
          </a:p>
          <a:p>
            <a:pPr marL="0" indent="0">
              <a:buNone/>
            </a:pPr>
            <a:endParaRPr lang="sl-SI" sz="2500" dirty="0">
              <a:latin typeface="Arial" panose="020B0604020202020204" pitchFamily="34" charset="0"/>
              <a:cs typeface="Arial" panose="020B0604020202020204" pitchFamily="34" charset="0"/>
            </a:endParaRPr>
          </a:p>
          <a:p>
            <a:pPr marL="0" indent="0" algn="ctr">
              <a:buNone/>
            </a:pPr>
            <a:r>
              <a:rPr lang="sl-SI" sz="2500" dirty="0">
                <a:latin typeface="Arial" panose="020B0604020202020204" pitchFamily="34" charset="0"/>
                <a:cs typeface="Arial" panose="020B0604020202020204" pitchFamily="34" charset="0"/>
                <a:hlinkClick r:id="rId2"/>
              </a:rPr>
              <a:t>otroci </a:t>
            </a:r>
            <a:r>
              <a:rPr lang="sl-SI" sz="2500" dirty="0" smtClean="0">
                <a:latin typeface="Arial" panose="020B0604020202020204" pitchFamily="34" charset="0"/>
                <a:cs typeface="Arial" panose="020B0604020202020204" pitchFamily="34" charset="0"/>
                <a:hlinkClick r:id="rId2"/>
              </a:rPr>
              <a:t>safe.si</a:t>
            </a:r>
            <a:endParaRPr lang="sl-SI" sz="2500" dirty="0" smtClean="0">
              <a:latin typeface="Arial" panose="020B0604020202020204" pitchFamily="34" charset="0"/>
              <a:cs typeface="Arial" panose="020B0604020202020204" pitchFamily="34" charset="0"/>
            </a:endParaRPr>
          </a:p>
          <a:p>
            <a:pPr marL="0" indent="0">
              <a:buNone/>
            </a:pPr>
            <a:endParaRPr lang="sl-SI" dirty="0"/>
          </a:p>
          <a:p>
            <a:pPr marL="0" indent="0">
              <a:buNone/>
            </a:pPr>
            <a:endParaRPr lang="sl-SI" dirty="0"/>
          </a:p>
        </p:txBody>
      </p:sp>
      <p:pic>
        <p:nvPicPr>
          <p:cNvPr id="5" name="Picture 8" descr="SAFE.SI | saf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761" y="542899"/>
            <a:ext cx="3223852" cy="20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0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pljic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TM04033925[[fn=Kapljica]]</Template>
  <TotalTime>527</TotalTime>
  <Words>283</Words>
  <Application>Microsoft Office PowerPoint</Application>
  <PresentationFormat>Širokozaslonsko</PresentationFormat>
  <Paragraphs>78</Paragraphs>
  <Slides>11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Times New Roman</vt:lpstr>
      <vt:lpstr>Tw Cen MT</vt:lpstr>
      <vt:lpstr>Kapljica</vt:lpstr>
      <vt:lpstr>Spletno nasilje</vt:lpstr>
      <vt:lpstr>Ponovimo</vt:lpstr>
      <vt:lpstr>SPLETNO NASILJE</vt:lpstr>
      <vt:lpstr>Pomoč pri SPLETNEm NASILJu</vt:lpstr>
      <vt:lpstr>Varna raba interneta</vt:lpstr>
      <vt:lpstr>PowerPointova predstavitev</vt:lpstr>
      <vt:lpstr>Ne pozabi!</vt:lpstr>
      <vt:lpstr>VARNA RABA MOBILNIH NAPRAV</vt:lpstr>
      <vt:lpstr>PowerPointova predstavitev</vt:lpstr>
      <vt:lpstr>za konec …</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NASILJU NE SMEMO MOLČATI</dc:title>
  <dc:creator>osrj</dc:creator>
  <cp:lastModifiedBy>osrj</cp:lastModifiedBy>
  <cp:revision>40</cp:revision>
  <dcterms:created xsi:type="dcterms:W3CDTF">2020-11-19T11:36:06Z</dcterms:created>
  <dcterms:modified xsi:type="dcterms:W3CDTF">2020-11-26T13:10:02Z</dcterms:modified>
</cp:coreProperties>
</file>