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316" r:id="rId3"/>
    <p:sldId id="317" r:id="rId4"/>
    <p:sldId id="300" r:id="rId5"/>
    <p:sldId id="319" r:id="rId6"/>
    <p:sldId id="321" r:id="rId7"/>
    <p:sldId id="322" r:id="rId8"/>
    <p:sldId id="318" r:id="rId9"/>
    <p:sldId id="302" r:id="rId10"/>
    <p:sldId id="303" r:id="rId11"/>
    <p:sldId id="323" r:id="rId12"/>
    <p:sldId id="326" r:id="rId13"/>
    <p:sldId id="327" r:id="rId14"/>
    <p:sldId id="324" r:id="rId15"/>
    <p:sldId id="325" r:id="rId16"/>
    <p:sldId id="328" r:id="rId17"/>
    <p:sldId id="314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BF959-0EF7-4205-80E9-8477B670E28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18A31-3238-487E-B569-518D5141F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8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18A31-3238-487E-B569-518D5141FB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9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1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0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2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2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5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8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7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8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8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7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1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72630-01CD-48AD-A58D-5205E614206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7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ree of Life Symbolism &amp; Meaning in Jewelry | Family tree designs, Family  tree, Tree out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63288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915816" y="213285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Broadway" panose="04040905080B02020502" pitchFamily="82" charset="0"/>
              </a:rPr>
              <a:t>MEET MY FAMILY 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unit 4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148064" y="3645024"/>
            <a:ext cx="3309803" cy="102857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dirty="0"/>
              <a:t>Book page </a:t>
            </a:r>
            <a:r>
              <a:rPr lang="sl-SI" dirty="0"/>
              <a:t>61</a:t>
            </a:r>
            <a:r>
              <a:rPr lang="en-US" dirty="0"/>
              <a:t>–</a:t>
            </a:r>
            <a:r>
              <a:rPr lang="sl-SI" dirty="0"/>
              <a:t>63</a:t>
            </a:r>
            <a:endParaRPr lang="en-US" dirty="0"/>
          </a:p>
          <a:p>
            <a:pPr algn="ctr"/>
            <a:r>
              <a:rPr lang="en-US" dirty="0"/>
              <a:t>Workbook page </a:t>
            </a:r>
            <a:r>
              <a:rPr lang="sl-SI" dirty="0"/>
              <a:t>58</a:t>
            </a:r>
            <a:r>
              <a:rPr lang="en-US" dirty="0"/>
              <a:t>–</a:t>
            </a:r>
            <a:r>
              <a:rPr lang="sl-SI" dirty="0"/>
              <a:t>63</a:t>
            </a:r>
          </a:p>
          <a:p>
            <a:pPr algn="ctr"/>
            <a:r>
              <a:rPr lang="en-AU" dirty="0"/>
              <a:t>Notebook</a:t>
            </a:r>
          </a:p>
        </p:txBody>
      </p:sp>
    </p:spTree>
    <p:extLst>
      <p:ext uri="{BB962C8B-B14F-4D97-AF65-F5344CB8AC3E}">
        <p14:creationId xmlns:p14="http://schemas.microsoft.com/office/powerpoint/2010/main" val="30759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03648" y="2780928"/>
            <a:ext cx="6777317" cy="1827565"/>
          </a:xfrm>
        </p:spPr>
        <p:txBody>
          <a:bodyPr/>
          <a:lstStyle/>
          <a:p>
            <a:pPr marL="68580" indent="0" algn="ctr">
              <a:buNone/>
            </a:pPr>
            <a:r>
              <a:rPr lang="en-AU" dirty="0">
                <a:solidFill>
                  <a:schemeClr val="tx2"/>
                </a:solidFill>
              </a:rPr>
              <a:t>Check</a:t>
            </a:r>
            <a:r>
              <a:rPr lang="sl-SI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the answers in your workbook</a:t>
            </a:r>
            <a:r>
              <a:rPr lang="sl-SI" dirty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BA41EE1-5BA2-464E-9399-9314AD3A6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6" t="17460" r="33180" b="36342"/>
          <a:stretch/>
        </p:blipFill>
        <p:spPr bwMode="auto">
          <a:xfrm>
            <a:off x="1439652" y="1091427"/>
            <a:ext cx="6264696" cy="467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9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D4DD928F-B59A-4505-ACB6-BBE2BD327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980728"/>
            <a:ext cx="6734175" cy="5276850"/>
          </a:xfrm>
          <a:prstGeom prst="rect">
            <a:avLst/>
          </a:prstGeom>
        </p:spPr>
      </p:pic>
      <p:sp>
        <p:nvSpPr>
          <p:cNvPr id="6" name="Ograda vsebine 2">
            <a:extLst>
              <a:ext uri="{FF2B5EF4-FFF2-40B4-BE49-F238E27FC236}">
                <a16:creationId xmlns:a16="http://schemas.microsoft.com/office/drawing/2014/main" xmlns="" id="{5778D9D2-9778-4B74-94D0-DC9CE819C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404664"/>
            <a:ext cx="6777317" cy="1827565"/>
          </a:xfrm>
        </p:spPr>
        <p:txBody>
          <a:bodyPr/>
          <a:lstStyle/>
          <a:p>
            <a:pPr marL="68580" indent="0" algn="ctr">
              <a:buNone/>
            </a:pPr>
            <a:r>
              <a:rPr lang="sl-SI" dirty="0">
                <a:solidFill>
                  <a:schemeClr val="tx2"/>
                </a:solidFill>
              </a:rPr>
              <a:t>Stran 59, naloga 9 b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0262C0DC-6020-447B-9D6A-FB15CA3A5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00808"/>
            <a:ext cx="7524328" cy="393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720A3C3-27F3-40B7-B920-33605E171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7" t="23173" r="33402" b="26756"/>
          <a:stretch/>
        </p:blipFill>
        <p:spPr bwMode="auto">
          <a:xfrm>
            <a:off x="971600" y="582720"/>
            <a:ext cx="7200800" cy="569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3A5EF7C-6E90-4301-8C78-EDC6B2056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7" t="14726" r="32735" b="5493"/>
          <a:stretch/>
        </p:blipFill>
        <p:spPr bwMode="auto">
          <a:xfrm>
            <a:off x="2175697" y="404664"/>
            <a:ext cx="4792605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0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4036B90-7417-4752-96E4-8C18E37EC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990600"/>
            <a:ext cx="47529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ke Branches On a Tree Family Tree Wall Decal | Family tree tattoo, Tree  tattoo designs, Family tree de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527"/>
            <a:ext cx="4716016" cy="669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4016646" y="2276872"/>
            <a:ext cx="5019850" cy="990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l-SI" sz="4000" dirty="0">
                <a:solidFill>
                  <a:srgbClr val="C00000"/>
                </a:solidFill>
                <a:latin typeface="Broadway" panose="04040905080B02020502" pitchFamily="82" charset="0"/>
                <a:cs typeface="Aharoni" panose="02010803020104030203" pitchFamily="2" charset="-79"/>
              </a:rPr>
              <a:t/>
            </a:r>
            <a:br>
              <a:rPr lang="sl-SI" sz="4000" dirty="0">
                <a:solidFill>
                  <a:srgbClr val="C00000"/>
                </a:solidFill>
                <a:latin typeface="Broadway" panose="04040905080B02020502" pitchFamily="82" charset="0"/>
                <a:cs typeface="Aharoni" panose="02010803020104030203" pitchFamily="2" charset="-79"/>
              </a:rPr>
            </a:br>
            <a:r>
              <a:rPr lang="sl-SI" sz="4000" dirty="0">
                <a:solidFill>
                  <a:srgbClr val="C00000"/>
                </a:solidFill>
                <a:latin typeface="Broadway" panose="04040905080B02020502" pitchFamily="82" charset="0"/>
                <a:cs typeface="Aharoni" panose="02010803020104030203" pitchFamily="2" charset="-79"/>
              </a:rPr>
              <a:t>THAT IS ALL FOR THIS WEEK! </a:t>
            </a:r>
            <a:br>
              <a:rPr lang="sl-SI" sz="4000" dirty="0">
                <a:solidFill>
                  <a:srgbClr val="C00000"/>
                </a:solidFill>
                <a:latin typeface="Broadway" panose="04040905080B02020502" pitchFamily="82" charset="0"/>
                <a:cs typeface="Aharoni" panose="02010803020104030203" pitchFamily="2" charset="-79"/>
              </a:rPr>
            </a:br>
            <a:endParaRPr lang="en-US" sz="1600" dirty="0">
              <a:solidFill>
                <a:srgbClr val="C00000"/>
              </a:solidFill>
              <a:latin typeface="Broadway" panose="04040905080B02020502" pitchFamily="82" charset="0"/>
              <a:cs typeface="Aharoni" panose="02010803020104030203" pitchFamily="2" charset="-79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4967144" y="4206230"/>
            <a:ext cx="311885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HAVE A NICE DAY, </a:t>
            </a:r>
          </a:p>
          <a:p>
            <a:pPr algn="ctr"/>
            <a:r>
              <a:rPr lang="sl-SI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GOODBYE! </a:t>
            </a:r>
            <a:endParaRPr lang="en-US" sz="27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401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5B1222C3-4794-410F-AF0D-B3C08951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850233"/>
            <a:ext cx="7024744" cy="685880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>
                <a:solidFill>
                  <a:srgbClr val="7030A0"/>
                </a:solidFill>
              </a:rPr>
              <a:t>FAMILY TREE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A90FB53-4D28-45B3-8797-6C69A30F4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4" t="13890" r="55825" b="21022"/>
          <a:stretch/>
        </p:blipFill>
        <p:spPr bwMode="auto">
          <a:xfrm>
            <a:off x="5241904" y="2712007"/>
            <a:ext cx="3719677" cy="389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D4D5CAF4-FEDE-47BC-ACAF-1410A7CA1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t="72326" r="56160" b="14883"/>
          <a:stretch/>
        </p:blipFill>
        <p:spPr bwMode="auto">
          <a:xfrm>
            <a:off x="179511" y="3311734"/>
            <a:ext cx="4998589" cy="184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xmlns="" id="{374C9B79-67E2-47C2-8522-BDF94A8102E9}"/>
              </a:ext>
            </a:extLst>
          </p:cNvPr>
          <p:cNvSpPr txBox="1"/>
          <p:nvPr/>
        </p:nvSpPr>
        <p:spPr>
          <a:xfrm>
            <a:off x="6856068" y="140126"/>
            <a:ext cx="210551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b="1" dirty="0"/>
              <a:t>BOOK – P. 61</a:t>
            </a:r>
            <a:endParaRPr lang="en-US" sz="2800" b="1" dirty="0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xmlns="" id="{D76C45D0-0372-433D-A8BF-3FD7ABD0CC48}"/>
              </a:ext>
            </a:extLst>
          </p:cNvPr>
          <p:cNvSpPr txBox="1"/>
          <p:nvPr/>
        </p:nvSpPr>
        <p:spPr>
          <a:xfrm>
            <a:off x="822734" y="1074613"/>
            <a:ext cx="5886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sl-SI" sz="3200" dirty="0">
                <a:solidFill>
                  <a:schemeClr val="tx2"/>
                </a:solidFill>
              </a:rPr>
              <a:t>LOOK AND ANSWER.</a:t>
            </a:r>
          </a:p>
          <a:p>
            <a:pPr marL="68580" indent="0">
              <a:buFont typeface="Arial" panose="020B0604020202020204" pitchFamily="34" charset="0"/>
              <a:buNone/>
            </a:pPr>
            <a:r>
              <a:rPr lang="sl-SI" dirty="0"/>
              <a:t>Poglej in ustno odgovori.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3860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5B1222C3-4794-410F-AF0D-B3C08951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65" y="2072905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7030A0"/>
                </a:solidFill>
              </a:rPr>
              <a:t>FAMILY TREE</a:t>
            </a:r>
            <a:r>
              <a:rPr lang="sl-SI" b="1" dirty="0">
                <a:solidFill>
                  <a:srgbClr val="C00000"/>
                </a:solidFill>
              </a:rPr>
              <a:t/>
            </a:r>
            <a:br>
              <a:rPr lang="sl-SI" b="1" dirty="0">
                <a:solidFill>
                  <a:srgbClr val="C00000"/>
                </a:solidFill>
              </a:rPr>
            </a:br>
            <a:r>
              <a:rPr lang="sl-SI" sz="2200" b="1" dirty="0"/>
              <a:t>Družinsko drevo</a:t>
            </a:r>
            <a:endParaRPr lang="en-US" b="1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xmlns="" id="{374C9B79-67E2-47C2-8522-BDF94A8102E9}"/>
              </a:ext>
            </a:extLst>
          </p:cNvPr>
          <p:cNvSpPr txBox="1"/>
          <p:nvPr/>
        </p:nvSpPr>
        <p:spPr>
          <a:xfrm>
            <a:off x="6856068" y="140126"/>
            <a:ext cx="210551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b="1" dirty="0"/>
              <a:t>BOOK – P. 61</a:t>
            </a:r>
            <a:endParaRPr lang="en-US" sz="2800" b="1" dirty="0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xmlns="" id="{D76C45D0-0372-433D-A8BF-3FD7ABD0CC48}"/>
              </a:ext>
            </a:extLst>
          </p:cNvPr>
          <p:cNvSpPr txBox="1"/>
          <p:nvPr/>
        </p:nvSpPr>
        <p:spPr>
          <a:xfrm>
            <a:off x="822734" y="1074613"/>
            <a:ext cx="5886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sl-SI" sz="3200" dirty="0">
                <a:solidFill>
                  <a:schemeClr val="tx2"/>
                </a:solidFill>
              </a:rPr>
              <a:t>CHECK THE ANSWERS.</a:t>
            </a:r>
          </a:p>
          <a:p>
            <a:pPr marL="68580" indent="0">
              <a:buFont typeface="Arial" panose="020B0604020202020204" pitchFamily="34" charset="0"/>
              <a:buNone/>
            </a:pPr>
            <a:r>
              <a:rPr lang="sl-SI" dirty="0"/>
              <a:t>Preveri rešitve.</a:t>
            </a:r>
            <a:endParaRPr lang="sl-SI" sz="1800" dirty="0"/>
          </a:p>
        </p:txBody>
      </p:sp>
      <p:sp>
        <p:nvSpPr>
          <p:cNvPr id="7" name="Ograda vsebine 2">
            <a:extLst>
              <a:ext uri="{FF2B5EF4-FFF2-40B4-BE49-F238E27FC236}">
                <a16:creationId xmlns:a16="http://schemas.microsoft.com/office/drawing/2014/main" xmlns="" id="{A45BF7AB-354C-4F63-AA81-9E1B355B6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798" y="3167125"/>
            <a:ext cx="4329538" cy="3508977"/>
          </a:xfrm>
        </p:spPr>
        <p:txBody>
          <a:bodyPr>
            <a:normAutofit/>
          </a:bodyPr>
          <a:lstStyle/>
          <a:p>
            <a:r>
              <a:rPr lang="en-US" sz="2000" dirty="0"/>
              <a:t>This is me.	</a:t>
            </a:r>
          </a:p>
          <a:p>
            <a:r>
              <a:rPr lang="en-US" sz="2000" dirty="0"/>
              <a:t>I am Helen‘s  brother.</a:t>
            </a:r>
          </a:p>
          <a:p>
            <a:r>
              <a:rPr lang="en-US" sz="2000" dirty="0"/>
              <a:t>Twig is my bird.</a:t>
            </a:r>
          </a:p>
          <a:p>
            <a:r>
              <a:rPr lang="en-US" sz="2000" dirty="0"/>
              <a:t>Kitty is my cat.</a:t>
            </a:r>
          </a:p>
          <a:p>
            <a:r>
              <a:rPr lang="en-US" sz="2000" dirty="0"/>
              <a:t>Helen is my sister. </a:t>
            </a:r>
          </a:p>
          <a:p>
            <a:r>
              <a:rPr lang="en-US" sz="2000" dirty="0"/>
              <a:t>John is my father.</a:t>
            </a:r>
          </a:p>
        </p:txBody>
      </p:sp>
      <p:sp>
        <p:nvSpPr>
          <p:cNvPr id="8" name="Ograda vsebine 2">
            <a:extLst>
              <a:ext uri="{FF2B5EF4-FFF2-40B4-BE49-F238E27FC236}">
                <a16:creationId xmlns:a16="http://schemas.microsoft.com/office/drawing/2014/main" xmlns="" id="{A75592E7-0014-41FA-8E74-D70533E99DDA}"/>
              </a:ext>
            </a:extLst>
          </p:cNvPr>
          <p:cNvSpPr txBox="1">
            <a:spLocks/>
          </p:cNvSpPr>
          <p:nvPr/>
        </p:nvSpPr>
        <p:spPr>
          <a:xfrm>
            <a:off x="4057738" y="3573016"/>
            <a:ext cx="4921272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Lucy is my mother.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Mary is my grandmother.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Tony is my grandfather.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Tony and Mary are my grandparents.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Lucy and John are my parents.</a:t>
            </a:r>
          </a:p>
        </p:txBody>
      </p:sp>
    </p:spTree>
    <p:extLst>
      <p:ext uri="{BB962C8B-B14F-4D97-AF65-F5344CB8AC3E}">
        <p14:creationId xmlns:p14="http://schemas.microsoft.com/office/powerpoint/2010/main" val="2395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00098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>
                <a:solidFill>
                  <a:schemeClr val="tx2"/>
                </a:solidFill>
              </a:rPr>
              <a:t>LISTEN AND REPEAT.</a:t>
            </a:r>
          </a:p>
          <a:p>
            <a:pPr marL="0" indent="0">
              <a:buNone/>
            </a:pPr>
            <a:r>
              <a:rPr lang="sl-SI" sz="1600" dirty="0"/>
              <a:t>Poslušaj in ponovi.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856068" y="140126"/>
            <a:ext cx="210551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b="1" dirty="0"/>
              <a:t>BOOK – P. 62</a:t>
            </a:r>
            <a:endParaRPr lang="en-US" sz="2800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8773786-00CB-4DFA-B919-6FB738600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5" t="23214" r="56606" b="32197"/>
          <a:stretch/>
        </p:blipFill>
        <p:spPr bwMode="auto">
          <a:xfrm>
            <a:off x="3038695" y="1857709"/>
            <a:ext cx="5901749" cy="42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U62-1 (online-audio-converter.com).mp3">
            <a:hlinkClick r:id="" action="ppaction://media"/>
            <a:extLst>
              <a:ext uri="{FF2B5EF4-FFF2-40B4-BE49-F238E27FC236}">
                <a16:creationId xmlns:a16="http://schemas.microsoft.com/office/drawing/2014/main" xmlns="" id="{7161AD6B-D9EE-4523-B164-3F2372C18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696" y="5354261"/>
            <a:ext cx="792088" cy="79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00098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>
                <a:solidFill>
                  <a:schemeClr val="tx2"/>
                </a:solidFill>
              </a:rPr>
              <a:t>LISTEN.</a:t>
            </a:r>
          </a:p>
          <a:p>
            <a:pPr marL="0" indent="0">
              <a:buNone/>
            </a:pPr>
            <a:r>
              <a:rPr lang="sl-SI" sz="1600" dirty="0"/>
              <a:t>Poslušaj.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856068" y="140126"/>
            <a:ext cx="210551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b="1" dirty="0"/>
              <a:t>BOOK – P. 63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78B1125-DEB9-48A4-9C60-98FDCE231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180" y="3258526"/>
            <a:ext cx="6627453" cy="2933236"/>
          </a:xfrm>
          <a:prstGeom prst="rect">
            <a:avLst/>
          </a:prstGeom>
        </p:spPr>
      </p:pic>
      <p:pic>
        <p:nvPicPr>
          <p:cNvPr id="5" name="U63-1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xmlns="" id="{815ADC72-AAFF-41E6-9AFA-E2D857034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1595" y="4860327"/>
            <a:ext cx="792088" cy="79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xmlns="" id="{4527F607-ED6D-44BC-846B-D92B1CBA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65" y="2072904"/>
            <a:ext cx="7024744" cy="971305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C00000"/>
                </a:solidFill>
              </a:rPr>
              <a:t>WHAT IS HE/SHE/IT LIKE?</a:t>
            </a:r>
            <a:br>
              <a:rPr lang="sl-SI" b="1" dirty="0">
                <a:solidFill>
                  <a:srgbClr val="C00000"/>
                </a:solidFill>
              </a:rPr>
            </a:br>
            <a:r>
              <a:rPr lang="sl-SI" sz="2200" b="1" dirty="0"/>
              <a:t>Kakšen/kakšna/kakšno je?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372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00098" y="1245544"/>
            <a:ext cx="8229600" cy="1152128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>
                <a:solidFill>
                  <a:schemeClr val="tx2"/>
                </a:solidFill>
              </a:rPr>
              <a:t>ANSWER INTO YOUR NOTEBOOK.</a:t>
            </a:r>
          </a:p>
          <a:p>
            <a:pPr marL="0" indent="0">
              <a:buNone/>
            </a:pPr>
            <a:r>
              <a:rPr lang="sl-SI" sz="1600" dirty="0"/>
              <a:t>Odgovori v zvezek.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856068" y="140126"/>
            <a:ext cx="210551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2800" b="1" dirty="0"/>
              <a:t>BOOK – P. 63</a:t>
            </a:r>
          </a:p>
          <a:p>
            <a:r>
              <a:rPr lang="en-AU" sz="2800" b="1" dirty="0"/>
              <a:t>Notebook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xmlns="" id="{132CDCD2-0A0C-4768-B2DD-73B4298E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65" y="2072905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7030A0"/>
                </a:solidFill>
              </a:rPr>
              <a:t>WHAT IS HE/SHE/IT LIKE?</a:t>
            </a:r>
            <a:r>
              <a:rPr lang="sl-SI" b="1" dirty="0">
                <a:solidFill>
                  <a:srgbClr val="C00000"/>
                </a:solidFill>
              </a:rPr>
              <a:t/>
            </a:r>
            <a:br>
              <a:rPr lang="sl-SI" b="1" dirty="0">
                <a:solidFill>
                  <a:srgbClr val="C00000"/>
                </a:solidFill>
              </a:rPr>
            </a:br>
            <a:r>
              <a:rPr lang="sl-SI" sz="2200" b="1" dirty="0"/>
              <a:t>Kakšen/kakšna/kakšno je?</a:t>
            </a:r>
            <a:endParaRPr lang="en-US" b="1" dirty="0"/>
          </a:p>
        </p:txBody>
      </p:sp>
      <p:sp>
        <p:nvSpPr>
          <p:cNvPr id="8" name="Ograda vsebine 2">
            <a:extLst>
              <a:ext uri="{FF2B5EF4-FFF2-40B4-BE49-F238E27FC236}">
                <a16:creationId xmlns:a16="http://schemas.microsoft.com/office/drawing/2014/main" xmlns="" id="{E2ACCD04-B5D6-4A9F-A3A5-E6737CA02862}"/>
              </a:ext>
            </a:extLst>
          </p:cNvPr>
          <p:cNvSpPr txBox="1">
            <a:spLocks/>
          </p:cNvSpPr>
          <p:nvPr/>
        </p:nvSpPr>
        <p:spPr>
          <a:xfrm>
            <a:off x="700098" y="3068960"/>
            <a:ext cx="3151822" cy="32403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/>
              <a:t>What is mum like?</a:t>
            </a:r>
          </a:p>
          <a:p>
            <a:pPr marL="0" indent="0">
              <a:buNone/>
            </a:pPr>
            <a:r>
              <a:rPr lang="en-AU" sz="2400" dirty="0"/>
              <a:t>What is dad like? </a:t>
            </a:r>
            <a:endParaRPr lang="en-AU" sz="1400" dirty="0"/>
          </a:p>
          <a:p>
            <a:pPr marL="0" indent="0">
              <a:buNone/>
            </a:pPr>
            <a:r>
              <a:rPr lang="en-AU" sz="2400" dirty="0"/>
              <a:t>What is grandpa like? </a:t>
            </a:r>
            <a:endParaRPr lang="en-AU" sz="1400" dirty="0"/>
          </a:p>
          <a:p>
            <a:pPr marL="0" indent="0">
              <a:buNone/>
            </a:pPr>
            <a:r>
              <a:rPr lang="en-AU" sz="2400" dirty="0"/>
              <a:t>What is grandma like? </a:t>
            </a:r>
            <a:endParaRPr lang="en-AU" sz="1400" dirty="0"/>
          </a:p>
          <a:p>
            <a:pPr marL="0" indent="0">
              <a:buNone/>
            </a:pPr>
            <a:r>
              <a:rPr lang="en-AU" sz="2400" dirty="0"/>
              <a:t>What is sister like? </a:t>
            </a:r>
            <a:endParaRPr lang="en-AU" sz="1400" dirty="0"/>
          </a:p>
          <a:p>
            <a:pPr marL="0" indent="0">
              <a:buNone/>
            </a:pPr>
            <a:r>
              <a:rPr lang="en-AU" sz="2400" dirty="0"/>
              <a:t>What is brother like? </a:t>
            </a:r>
            <a:endParaRPr lang="en-AU" sz="1400" dirty="0"/>
          </a:p>
          <a:p>
            <a:pPr marL="0" indent="0">
              <a:buNone/>
            </a:pPr>
            <a:r>
              <a:rPr lang="en-AU" sz="2400" dirty="0"/>
              <a:t>What is snake like? </a:t>
            </a:r>
            <a:endParaRPr lang="en-AU" sz="1400" dirty="0"/>
          </a:p>
          <a:p>
            <a:pPr marL="0" indent="0">
              <a:buNone/>
            </a:pPr>
            <a:r>
              <a:rPr lang="en-AU" sz="2400" dirty="0"/>
              <a:t>What is bird like?</a:t>
            </a:r>
            <a:endParaRPr lang="en-AU" sz="1400" dirty="0"/>
          </a:p>
        </p:txBody>
      </p:sp>
      <p:sp>
        <p:nvSpPr>
          <p:cNvPr id="9" name="Ograda vsebine 2">
            <a:extLst>
              <a:ext uri="{FF2B5EF4-FFF2-40B4-BE49-F238E27FC236}">
                <a16:creationId xmlns:a16="http://schemas.microsoft.com/office/drawing/2014/main" xmlns="" id="{8A4A4C0A-50BE-42FE-B7C5-A9CBAD5EB290}"/>
              </a:ext>
            </a:extLst>
          </p:cNvPr>
          <p:cNvSpPr txBox="1">
            <a:spLocks/>
          </p:cNvSpPr>
          <p:nvPr/>
        </p:nvSpPr>
        <p:spPr>
          <a:xfrm>
            <a:off x="5280157" y="3068960"/>
            <a:ext cx="3151822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400" dirty="0"/>
              <a:t>Izbiraj</a:t>
            </a:r>
            <a:r>
              <a:rPr lang="en-AU" sz="2400" dirty="0"/>
              <a:t> med </a:t>
            </a:r>
            <a:r>
              <a:rPr lang="sl-SI" sz="2400" dirty="0"/>
              <a:t>pridevniki</a:t>
            </a:r>
            <a:r>
              <a:rPr lang="en-AU" sz="2400" dirty="0"/>
              <a:t>:</a:t>
            </a:r>
          </a:p>
          <a:p>
            <a:r>
              <a:rPr lang="en-AU" sz="2400" dirty="0"/>
              <a:t>happy</a:t>
            </a:r>
          </a:p>
          <a:p>
            <a:r>
              <a:rPr lang="en-AU" sz="2400" dirty="0"/>
              <a:t>great</a:t>
            </a:r>
          </a:p>
          <a:p>
            <a:r>
              <a:rPr lang="en-AU" sz="2400" dirty="0"/>
              <a:t>friendly</a:t>
            </a:r>
          </a:p>
          <a:p>
            <a:r>
              <a:rPr lang="en-AU" sz="2400" dirty="0"/>
              <a:t>fussy – </a:t>
            </a:r>
            <a:r>
              <a:rPr lang="sl-SI" sz="2400" dirty="0"/>
              <a:t>izbirčen</a:t>
            </a:r>
          </a:p>
          <a:p>
            <a:r>
              <a:rPr lang="en-AU" sz="2400" dirty="0"/>
              <a:t>loud – </a:t>
            </a:r>
            <a:r>
              <a:rPr lang="sl-SI" sz="2400" dirty="0"/>
              <a:t>glasen</a:t>
            </a:r>
          </a:p>
          <a:p>
            <a:r>
              <a:rPr lang="en-AU" sz="2400" dirty="0"/>
              <a:t>lazy – </a:t>
            </a:r>
            <a:r>
              <a:rPr lang="sl-SI" sz="2400" dirty="0"/>
              <a:t>len</a:t>
            </a:r>
          </a:p>
          <a:p>
            <a:r>
              <a:rPr lang="en-AU" sz="2400" dirty="0"/>
              <a:t>nice </a:t>
            </a:r>
          </a:p>
          <a:p>
            <a:r>
              <a:rPr lang="en-AU" sz="2400" dirty="0"/>
              <a:t>dangerous – </a:t>
            </a:r>
            <a:r>
              <a:rPr lang="sl-SI" sz="2400" dirty="0"/>
              <a:t>nevaren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1242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00098" y="1245544"/>
            <a:ext cx="8229600" cy="1152128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>
                <a:solidFill>
                  <a:schemeClr val="tx2"/>
                </a:solidFill>
              </a:rPr>
              <a:t>CHECK THE ANSWERS.</a:t>
            </a:r>
          </a:p>
          <a:p>
            <a:pPr marL="0" indent="0">
              <a:buNone/>
            </a:pPr>
            <a:r>
              <a:rPr lang="sl-SI" sz="1600" dirty="0"/>
              <a:t>Preveri rešitve.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856068" y="140126"/>
            <a:ext cx="210551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2800" b="1" dirty="0"/>
              <a:t>BOOK – P. 63</a:t>
            </a:r>
          </a:p>
          <a:p>
            <a:r>
              <a:rPr lang="en-AU" sz="2800" b="1" dirty="0"/>
              <a:t>Notebook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xmlns="" id="{132CDCD2-0A0C-4768-B2DD-73B4298E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65" y="2072905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7030A0"/>
                </a:solidFill>
              </a:rPr>
              <a:t>WHAT IS HE/SHE/IT LIKE?</a:t>
            </a:r>
            <a:r>
              <a:rPr lang="sl-SI" b="1" dirty="0">
                <a:solidFill>
                  <a:srgbClr val="C00000"/>
                </a:solidFill>
              </a:rPr>
              <a:t/>
            </a:r>
            <a:br>
              <a:rPr lang="sl-SI" b="1" dirty="0">
                <a:solidFill>
                  <a:srgbClr val="C00000"/>
                </a:solidFill>
              </a:rPr>
            </a:br>
            <a:r>
              <a:rPr lang="sl-SI" sz="2200" b="1" dirty="0"/>
              <a:t>Kakšen/kakšna/kakšno je?</a:t>
            </a:r>
            <a:endParaRPr lang="en-US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8BE1CF9-2C48-41E1-835A-E95A69B82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3068960"/>
            <a:ext cx="4038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00098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>
                <a:solidFill>
                  <a:schemeClr val="tx2"/>
                </a:solidFill>
              </a:rPr>
              <a:t>LISTEN AND SAY.</a:t>
            </a:r>
          </a:p>
          <a:p>
            <a:pPr marL="0" indent="0">
              <a:buNone/>
            </a:pPr>
            <a:r>
              <a:rPr lang="sl-SI" sz="1600" dirty="0"/>
              <a:t>Poslušaj in povej.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856068" y="140126"/>
            <a:ext cx="210551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b="1" dirty="0"/>
              <a:t>BOOK – P. 63</a:t>
            </a:r>
            <a:endParaRPr lang="en-US" sz="2800" b="1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5104245B-05AC-4479-8B33-F50D13FEE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42461" r="55267" b="11706"/>
          <a:stretch/>
        </p:blipFill>
        <p:spPr bwMode="auto">
          <a:xfrm>
            <a:off x="3129471" y="2061554"/>
            <a:ext cx="5800227" cy="410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U63-2 (online-audio-converter.com).mp3">
            <a:hlinkClick r:id="" action="ppaction://media"/>
            <a:extLst>
              <a:ext uri="{FF2B5EF4-FFF2-40B4-BE49-F238E27FC236}">
                <a16:creationId xmlns:a16="http://schemas.microsoft.com/office/drawing/2014/main" xmlns="" id="{FA646D9E-14D2-471D-8DD2-1654B1B2EA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3688" y="5257131"/>
            <a:ext cx="609600" cy="609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606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32959" y="1166018"/>
            <a:ext cx="8878081" cy="4525963"/>
          </a:xfrm>
        </p:spPr>
        <p:txBody>
          <a:bodyPr/>
          <a:lstStyle/>
          <a:p>
            <a:pPr marL="6858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DO THE EXERCISES ON </a:t>
            </a:r>
            <a:r>
              <a:rPr lang="en-US" dirty="0">
                <a:solidFill>
                  <a:srgbClr val="1F497D"/>
                </a:solidFill>
              </a:rPr>
              <a:t>PAGES</a:t>
            </a:r>
            <a:r>
              <a:rPr lang="sl-SI" dirty="0">
                <a:solidFill>
                  <a:srgbClr val="1F497D"/>
                </a:solidFill>
              </a:rPr>
              <a:t> 58</a:t>
            </a:r>
            <a:r>
              <a:rPr lang="sl-SI" sz="3200" dirty="0">
                <a:solidFill>
                  <a:srgbClr val="1F497D"/>
                </a:solidFill>
              </a:rPr>
              <a:t>–63</a:t>
            </a:r>
            <a:r>
              <a:rPr lang="en-US" dirty="0">
                <a:solidFill>
                  <a:srgbClr val="1F497D"/>
                </a:solidFill>
              </a:rPr>
              <a:t>. </a:t>
            </a:r>
            <a:endParaRPr lang="sl-SI" dirty="0">
              <a:solidFill>
                <a:srgbClr val="1F497D"/>
              </a:solidFill>
            </a:endParaRPr>
          </a:p>
          <a:p>
            <a:pPr marL="68580" indent="0" algn="ctr">
              <a:buNone/>
            </a:pPr>
            <a:r>
              <a:rPr lang="sl-SI" sz="2000" dirty="0"/>
              <a:t>Reši naloge na straneh 58–63.</a:t>
            </a:r>
          </a:p>
          <a:p>
            <a:pPr marL="68580" indent="0" algn="ctr">
              <a:buNone/>
            </a:pPr>
            <a:r>
              <a:rPr lang="sl-SI" sz="2000" dirty="0"/>
              <a:t>Družinsko drevo na strani 60 nariši v zvezek. </a:t>
            </a:r>
          </a:p>
          <a:p>
            <a:pPr marL="68580" indent="0">
              <a:buNone/>
            </a:pPr>
            <a:endParaRPr lang="sl-SI" sz="2000" dirty="0"/>
          </a:p>
          <a:p>
            <a:pPr marL="68580" indent="0">
              <a:buNone/>
            </a:pPr>
            <a:endParaRPr lang="sl-SI" sz="2000" dirty="0"/>
          </a:p>
          <a:p>
            <a:pPr marL="68580" indent="0">
              <a:buNone/>
            </a:pPr>
            <a:endParaRPr lang="sl-SI" sz="2000" dirty="0"/>
          </a:p>
          <a:p>
            <a:pPr marL="68580" indent="0">
              <a:buNone/>
            </a:pPr>
            <a:endParaRPr lang="sl-SI" sz="2000" dirty="0"/>
          </a:p>
        </p:txBody>
      </p:sp>
      <p:pic>
        <p:nvPicPr>
          <p:cNvPr id="18434" name="Picture 2" descr="Rezultat iskanja slik za my sai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29" y="3068960"/>
            <a:ext cx="2612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5724660" y="296143"/>
            <a:ext cx="319741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400" b="1" dirty="0"/>
              <a:t>WORKBOOK – P. 58–63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580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</TotalTime>
  <Words>263</Words>
  <Application>Microsoft Office PowerPoint</Application>
  <PresentationFormat>Diaprojekcija na zaslonu (4:3)</PresentationFormat>
  <Paragraphs>73</Paragraphs>
  <Slides>17</Slides>
  <Notes>1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8" baseType="lpstr">
      <vt:lpstr>Officeova tema</vt:lpstr>
      <vt:lpstr>MEET MY FAMILY  unit 4</vt:lpstr>
      <vt:lpstr>FAMILY TREE</vt:lpstr>
      <vt:lpstr>FAMILY TREE Družinsko drevo</vt:lpstr>
      <vt:lpstr>PowerPointova predstavitev</vt:lpstr>
      <vt:lpstr>WHAT IS HE/SHE/IT LIKE? Kakšen/kakšna/kakšno je?</vt:lpstr>
      <vt:lpstr>WHAT IS HE/SHE/IT LIKE? Kakšen/kakšna/kakšno je?</vt:lpstr>
      <vt:lpstr>WHAT IS HE/SHE/IT LIKE? Kakšen/kakšna/kakšno je?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THAT IS ALL FOR THIS WEEK!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MY FAMILY  unit 4</dc:title>
  <dc:creator>AljaP</dc:creator>
  <cp:lastModifiedBy>AljaP</cp:lastModifiedBy>
  <cp:revision>47</cp:revision>
  <dcterms:created xsi:type="dcterms:W3CDTF">2020-03-24T18:06:29Z</dcterms:created>
  <dcterms:modified xsi:type="dcterms:W3CDTF">2021-01-31T10:36:13Z</dcterms:modified>
</cp:coreProperties>
</file>