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5" r:id="rId9"/>
    <p:sldId id="264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Način življenja v preteklosti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Delovni Učbenik STR. 85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34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DRUŽINE V STAREM VEKU</a:t>
            </a:r>
            <a:br>
              <a:rPr lang="sl-SI" dirty="0" smtClean="0"/>
            </a:br>
            <a:r>
              <a:rPr lang="sl-SI" dirty="0" smtClean="0"/>
              <a:t>RIM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2599508"/>
          </a:xfrm>
        </p:spPr>
        <p:txBody>
          <a:bodyPr>
            <a:normAutofit/>
          </a:bodyPr>
          <a:lstStyle/>
          <a:p>
            <a:r>
              <a:rPr lang="sl-SI" dirty="0" smtClean="0"/>
              <a:t>Običajne razširjene družine</a:t>
            </a:r>
          </a:p>
          <a:p>
            <a:r>
              <a:rPr lang="sl-SI" dirty="0" smtClean="0"/>
              <a:t>Oče odloča o vsem</a:t>
            </a:r>
          </a:p>
          <a:p>
            <a:r>
              <a:rPr lang="sl-SI" dirty="0" smtClean="0"/>
              <a:t>Ženske podrejene a se lahko svobodno gibljejo </a:t>
            </a:r>
            <a:br>
              <a:rPr lang="sl-SI" dirty="0" smtClean="0"/>
            </a:br>
            <a:r>
              <a:rPr lang="sl-SI" dirty="0" smtClean="0"/>
              <a:t>in imajo lastnino</a:t>
            </a:r>
          </a:p>
          <a:p>
            <a:r>
              <a:rPr lang="sl-SI" dirty="0" smtClean="0"/>
              <a:t>Dečki in deklice so se šolali </a:t>
            </a:r>
            <a:br>
              <a:rPr lang="sl-SI" dirty="0" smtClean="0"/>
            </a:br>
            <a:r>
              <a:rPr lang="sl-SI" dirty="0" smtClean="0"/>
              <a:t>(branje, pisanje, računanje, govorništvo …)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170" name="Picture 2" descr="Any day in Ancient Rome: the daily life of a Roman - Planet Pompe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0" y="2007330"/>
            <a:ext cx="4850669" cy="4850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PREGLEDNICA</a:t>
            </a:r>
            <a:br>
              <a:rPr lang="sl-SI" dirty="0" smtClean="0"/>
            </a:br>
            <a:r>
              <a:rPr lang="sl-SI" dirty="0" smtClean="0"/>
              <a:t>STR. 91 – 9. NALOGA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027771"/>
              </p:ext>
            </p:extLst>
          </p:nvPr>
        </p:nvGraphicFramePr>
        <p:xfrm>
          <a:off x="1250950" y="1902829"/>
          <a:ext cx="1017905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129455305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38421303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4027521034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70797284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7968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TIP DRUŽINE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VLOGA IN POLOŽAJ MOŠKEGA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VLOGA IN POLOŽAJ ŽENSKE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VLOGA IN POLOŽAJ OTROK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PRAZGODOVINA</a:t>
                      </a:r>
                      <a:br>
                        <a:rPr lang="sl-SI" dirty="0" smtClean="0"/>
                      </a:b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MEZOPOTAMIJA</a:t>
                      </a:r>
                      <a:br>
                        <a:rPr lang="sl-SI" dirty="0" smtClean="0"/>
                      </a:br>
                      <a:r>
                        <a:rPr lang="sl-SI" dirty="0" smtClean="0"/>
                        <a:t>(BABILON)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9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EGIPT</a:t>
                      </a:r>
                      <a:br>
                        <a:rPr lang="sl-SI" dirty="0" smtClean="0"/>
                      </a:b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GRČIJA</a:t>
                      </a:r>
                      <a:br>
                        <a:rPr lang="sl-SI" dirty="0" smtClean="0"/>
                      </a:br>
                      <a:r>
                        <a:rPr lang="sl-SI" dirty="0" smtClean="0"/>
                        <a:t>IN RIM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2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PREGLEDNICA</a:t>
            </a:r>
            <a:br>
              <a:rPr lang="sl-SI" dirty="0" smtClean="0"/>
            </a:br>
            <a:r>
              <a:rPr lang="sl-SI" dirty="0" smtClean="0"/>
              <a:t>STR. 91 – 9. NALOGA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88686"/>
              </p:ext>
            </p:extLst>
          </p:nvPr>
        </p:nvGraphicFramePr>
        <p:xfrm>
          <a:off x="1250950" y="1902829"/>
          <a:ext cx="101790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129455305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38421303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4027521034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707972841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207968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TIP DRUŽINE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VLOGA IN POLOŽAJ MOŠKEGA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VLOGA IN POLOŽAJ ŽENSKE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VLOGA IN POLOŽAJ OTROK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PRAZGODOVINA</a:t>
                      </a:r>
                      <a:br>
                        <a:rPr lang="sl-SI" dirty="0" smtClean="0"/>
                      </a:b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/>
                        <a:t>Horde.</a:t>
                      </a:r>
                      <a:br>
                        <a:rPr lang="sl-SI" i="1" dirty="0" smtClean="0"/>
                      </a:br>
                      <a:r>
                        <a:rPr lang="sl-SI" i="1" dirty="0" smtClean="0"/>
                        <a:t>Patriarhalna.</a:t>
                      </a:r>
                      <a:endParaRPr lang="sl-SI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Lov, obramba.</a:t>
                      </a:r>
                      <a:br>
                        <a:rPr lang="sl-SI" dirty="0" smtClean="0"/>
                      </a:br>
                      <a:r>
                        <a:rPr lang="sl-SI" dirty="0" smtClean="0"/>
                        <a:t>Starešina.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Skrb za otroke, nabiranje,</a:t>
                      </a:r>
                      <a:r>
                        <a:rPr lang="sl-SI" baseline="0" dirty="0" smtClean="0"/>
                        <a:t> ogenj.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Pomagajo staršem.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MEZOPOTAMIJA</a:t>
                      </a:r>
                      <a:br>
                        <a:rPr lang="sl-SI" dirty="0" smtClean="0"/>
                      </a:br>
                      <a:r>
                        <a:rPr lang="sl-SI" dirty="0" smtClean="0"/>
                        <a:t>(BABILON)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/>
                        <a:t>Patriarhalna.</a:t>
                      </a:r>
                      <a:endParaRPr lang="sl-SI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Odloča o vsem.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Skrb za otroke in dom, podrejene, a imajo lastnino.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Različna glede na spol, stroga vzgoja.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9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EGIPT</a:t>
                      </a:r>
                      <a:br>
                        <a:rPr lang="sl-SI" dirty="0" smtClean="0"/>
                      </a:b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/>
                        <a:t>Jedrna in razširjena.</a:t>
                      </a:r>
                      <a:br>
                        <a:rPr lang="sl-SI" i="1" dirty="0" smtClean="0"/>
                      </a:br>
                      <a:r>
                        <a:rPr lang="sl-SI" i="1" dirty="0" smtClean="0"/>
                        <a:t>Patriarhalna.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Precej</a:t>
                      </a:r>
                      <a:r>
                        <a:rPr lang="sl-SI" baseline="0" dirty="0" smtClean="0"/>
                        <a:t> enakopravni</a:t>
                      </a:r>
                      <a:br>
                        <a:rPr lang="sl-SI" baseline="0" dirty="0" smtClean="0"/>
                      </a:br>
                      <a:r>
                        <a:rPr lang="sl-SI" baseline="0" dirty="0" smtClean="0"/>
                        <a:t>Imajo več žena.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Precej</a:t>
                      </a:r>
                      <a:r>
                        <a:rPr lang="sl-SI" baseline="0" dirty="0" smtClean="0"/>
                        <a:t> enakopravne</a:t>
                      </a:r>
                      <a:br>
                        <a:rPr lang="sl-SI" baseline="0" dirty="0" smtClean="0"/>
                      </a:br>
                      <a:r>
                        <a:rPr lang="sl-SI" baseline="0" dirty="0" smtClean="0"/>
                        <a:t>Imajo lastnino, lahko gospodarijo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Odvisna od položaja staršev (poklic).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GRČIJA</a:t>
                      </a:r>
                      <a:br>
                        <a:rPr lang="sl-SI" dirty="0" smtClean="0"/>
                      </a:br>
                      <a:r>
                        <a:rPr lang="sl-SI" dirty="0" smtClean="0"/>
                        <a:t>IN RIM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i="1" dirty="0" smtClean="0"/>
                        <a:t>Razširjena.</a:t>
                      </a:r>
                      <a:br>
                        <a:rPr lang="sl-SI" i="1" dirty="0" smtClean="0"/>
                      </a:br>
                      <a:r>
                        <a:rPr lang="sl-SI" i="1" dirty="0" smtClean="0"/>
                        <a:t>Patriarhalna.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Odloča o vsem.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Grkinje niso smele v javnost.</a:t>
                      </a:r>
                    </a:p>
                    <a:p>
                      <a:r>
                        <a:rPr lang="sl-SI" dirty="0" smtClean="0"/>
                        <a:t>Rimljanke se lahko svobodno gibljejo.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</a:t>
                      </a:r>
                      <a:r>
                        <a:rPr lang="sl-SI" baseline="0" dirty="0" smtClean="0"/>
                        <a:t> Grčiji se šolajo le dečki. </a:t>
                      </a:r>
                      <a:br>
                        <a:rPr lang="sl-SI" baseline="0" dirty="0" smtClean="0"/>
                      </a:br>
                      <a:r>
                        <a:rPr lang="sl-SI" baseline="0" dirty="0" smtClean="0"/>
                        <a:t>V Rimu se šolajo oboji.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2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SPREMINJANJE DRUŽINE SKOZI ČAS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b="1" u="sng" dirty="0" smtClean="0"/>
              <a:t>TIPI DRUŽIN:</a:t>
            </a:r>
          </a:p>
          <a:p>
            <a:r>
              <a:rPr lang="sl-SI" b="1" u="sng" dirty="0" smtClean="0"/>
              <a:t>Jedrna družina</a:t>
            </a:r>
          </a:p>
          <a:p>
            <a:endParaRPr lang="sl-SI" b="1" u="sng" dirty="0" smtClean="0"/>
          </a:p>
          <a:p>
            <a:r>
              <a:rPr lang="sl-SI" b="1" u="sng" dirty="0" smtClean="0"/>
              <a:t>Razširjena družina</a:t>
            </a:r>
          </a:p>
          <a:p>
            <a:pPr marL="0" indent="0">
              <a:buNone/>
            </a:pPr>
            <a:endParaRPr lang="sl-SI" b="1" u="sng" dirty="0" smtClean="0"/>
          </a:p>
          <a:p>
            <a:r>
              <a:rPr lang="sl-SI" b="1" u="sng" dirty="0" smtClean="0"/>
              <a:t>Preurejena družina</a:t>
            </a:r>
            <a:endParaRPr lang="sl-SI" b="1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18" y="2934789"/>
            <a:ext cx="5339070" cy="346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4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SPREMINJANJE DRUŽINE SKOZI ČAS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u="sng" dirty="0" smtClean="0"/>
              <a:t>TIPI DRUŽIN – glede na vlogo:</a:t>
            </a:r>
          </a:p>
          <a:p>
            <a:r>
              <a:rPr lang="sl-SI" b="1" u="sng" dirty="0" smtClean="0"/>
              <a:t>Patriarhalna družina</a:t>
            </a:r>
          </a:p>
          <a:p>
            <a:pPr marL="0" indent="0">
              <a:buNone/>
            </a:pPr>
            <a:endParaRPr lang="sl-SI" b="1" u="sng" dirty="0" smtClean="0"/>
          </a:p>
          <a:p>
            <a:r>
              <a:rPr lang="sl-SI" b="1" u="sng" dirty="0" smtClean="0"/>
              <a:t>Matriarhalna družina</a:t>
            </a:r>
          </a:p>
          <a:p>
            <a:pPr marL="0" indent="0">
              <a:buNone/>
            </a:pPr>
            <a:endParaRPr lang="sl-SI" b="1" u="sng" dirty="0" smtClean="0"/>
          </a:p>
          <a:p>
            <a:r>
              <a:rPr lang="sl-SI" b="1" u="sng" dirty="0" smtClean="0"/>
              <a:t>Enakopravna družina</a:t>
            </a:r>
            <a:endParaRPr lang="sl-SI" b="1" u="sng" dirty="0"/>
          </a:p>
        </p:txBody>
      </p:sp>
      <p:pic>
        <p:nvPicPr>
          <p:cNvPr id="2050" name="Picture 2" descr="A photograph of a large, stylized, verdigreen, icon-like statue depicting, in outline, two parents and a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13" y="3746587"/>
            <a:ext cx="2337555" cy="3117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užina - Wikipedija, prosta enciklo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66" y="1356140"/>
            <a:ext cx="5846202" cy="239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e/e5/2_-_La_reine_Tin_Hinan%2C_125x150cm%2C_huile_sur_toile.jpg/220px-2_-_La_reine_Tin_Hinan%2C_125x150cm%2C_huile_sur_to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4" y="3746587"/>
            <a:ext cx="3851019" cy="3028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Prve družine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u="sng" dirty="0" smtClean="0"/>
              <a:t>HORDE</a:t>
            </a:r>
            <a:r>
              <a:rPr lang="sl-SI" dirty="0" smtClean="0"/>
              <a:t> (lovske skupnosti; 5-60 ljudi, starešine)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Delitev na „moška“ (lov, skrb za varnost …) in „ženska“ dela (nabiralništvo, ogenj, otroci …)</a:t>
            </a:r>
            <a:endParaRPr lang="sl-SI" dirty="0"/>
          </a:p>
        </p:txBody>
      </p:sp>
      <p:pic>
        <p:nvPicPr>
          <p:cNvPr id="3074" name="Picture 2" descr="Daily activities in a prehistoric community, drawing. News Pho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59" y="3653521"/>
            <a:ext cx="4284617" cy="309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i="1" dirty="0" smtClean="0"/>
              <a:t>Delovni učbenik</a:t>
            </a:r>
            <a:endParaRPr lang="sl-SI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 smtClean="0"/>
              <a:t>2) Opiši delo moških in ženskih članov horde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 smtClean="0"/>
              <a:t>3) Kaj na sliki kaže na to, da so v prazgodovini delili dela na moška in ženska? Utemelji, zakaj je bila takšna delitev dela potrebna? 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 smtClean="0"/>
              <a:t>4) Predstavljaj si, da si otrok v hordi. Katera dela opravljaš, da pomagaš skupini preživeti?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9620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DRUŽINE V STAREM VEKU</a:t>
            </a:r>
            <a:br>
              <a:rPr lang="sl-SI" dirty="0" smtClean="0"/>
            </a:br>
            <a:r>
              <a:rPr lang="sl-SI" dirty="0" err="1" smtClean="0"/>
              <a:t>mezopotamija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2"/>
            <a:ext cx="6194151" cy="1850570"/>
          </a:xfrm>
        </p:spPr>
        <p:txBody>
          <a:bodyPr/>
          <a:lstStyle/>
          <a:p>
            <a:r>
              <a:rPr lang="sl-SI" dirty="0" smtClean="0"/>
              <a:t>Oče odloča o vsem</a:t>
            </a:r>
          </a:p>
          <a:p>
            <a:r>
              <a:rPr lang="sl-SI" dirty="0" smtClean="0"/>
              <a:t>Ženske lahko imajo svojo lastnino in pravico do ločitve</a:t>
            </a:r>
          </a:p>
          <a:p>
            <a:r>
              <a:rPr lang="sl-SI" dirty="0" smtClean="0"/>
              <a:t>Dečke strogo šolajo za poklic</a:t>
            </a:r>
          </a:p>
          <a:p>
            <a:r>
              <a:rPr lang="sl-SI" dirty="0" smtClean="0"/>
              <a:t>Deklice šolajo za zakonsko ali versko življenje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367459" y="3647346"/>
            <a:ext cx="4210594" cy="3231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BABILON</a:t>
            </a:r>
          </a:p>
          <a:p>
            <a:pPr algn="just"/>
            <a:r>
              <a:rPr lang="sl-SI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Dečke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vzgajali očetje, deklice pa mame</a:t>
            </a:r>
            <a:r>
              <a:rPr lang="sl-SI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Veliko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otrok je umrlo. Imeli so preprosta oblačila (volna</a:t>
            </a:r>
            <a:r>
              <a:rPr lang="sl-SI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sandale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tudi že nakit. Največkrat so jedli hrano iz žitaric. Meso so jedli zelo redko, </a:t>
            </a:r>
            <a:r>
              <a:rPr lang="sl-SI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pivo in vino. Delali so cele dneve. Redno so se umivali. Poznali pa so tudi šport, zabavo … </a:t>
            </a:r>
            <a:r>
              <a:rPr lang="sl-SI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Živeli so v nizkih hišah </a:t>
            </a:r>
            <a:r>
              <a:rPr lang="sl-SI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ilovice z ravnimi strehami</a:t>
            </a:r>
            <a:r>
              <a:rPr lang="sl-SI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omestic life in ancient Babylon stock image | Look and Le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6" y="4136572"/>
            <a:ext cx="4117976" cy="263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DRUŽINE V STAREM VEKU</a:t>
            </a:r>
            <a:br>
              <a:rPr lang="sl-SI" dirty="0" smtClean="0"/>
            </a:br>
            <a:r>
              <a:rPr lang="sl-SI" dirty="0" err="1" smtClean="0"/>
              <a:t>egipt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5628093" cy="257338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Moški in ženske so bili bolj enakopravni</a:t>
            </a:r>
          </a:p>
          <a:p>
            <a:r>
              <a:rPr lang="sl-SI" dirty="0" smtClean="0"/>
              <a:t>Ženske imajo pravico do lastnine, gospodarjenja, ločitve …</a:t>
            </a:r>
          </a:p>
          <a:p>
            <a:r>
              <a:rPr lang="sl-SI" dirty="0" smtClean="0"/>
              <a:t>Ženske so bile celo faraonke</a:t>
            </a:r>
          </a:p>
          <a:p>
            <a:r>
              <a:rPr lang="sl-SI" dirty="0" smtClean="0"/>
              <a:t>Moški so lahko imeli več žena</a:t>
            </a:r>
          </a:p>
          <a:p>
            <a:r>
              <a:rPr lang="sl-SI" dirty="0" smtClean="0"/>
              <a:t>Vzgoja otrok je bila odvisna </a:t>
            </a:r>
            <a:br>
              <a:rPr lang="sl-SI" dirty="0" smtClean="0"/>
            </a:br>
            <a:r>
              <a:rPr lang="sl-SI" dirty="0" smtClean="0"/>
              <a:t>od položaja staršev</a:t>
            </a:r>
            <a:endParaRPr lang="sl-SI" dirty="0"/>
          </a:p>
        </p:txBody>
      </p:sp>
      <p:pic>
        <p:nvPicPr>
          <p:cNvPr id="5124" name="Picture 4" descr="Egyptian Daily Life Fact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40" y="3570654"/>
            <a:ext cx="5553075" cy="3400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i="1" dirty="0" smtClean="0"/>
              <a:t>Delovni učbenik</a:t>
            </a:r>
            <a:endParaRPr lang="sl-SI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 smtClean="0"/>
              <a:t>6a) Z </a:t>
            </a:r>
            <a:r>
              <a:rPr lang="sl-SI" i="1" dirty="0" smtClean="0">
                <a:solidFill>
                  <a:srgbClr val="FF0000"/>
                </a:solidFill>
              </a:rPr>
              <a:t>rdečo</a:t>
            </a:r>
            <a:r>
              <a:rPr lang="sl-SI" i="1" dirty="0" smtClean="0"/>
              <a:t> barvo pobarvaj opravila, ki so jih opravljale ženske, z </a:t>
            </a:r>
            <a:r>
              <a:rPr lang="sl-SI" i="1" dirty="0" smtClean="0">
                <a:solidFill>
                  <a:srgbClr val="0070C0"/>
                </a:solidFill>
              </a:rPr>
              <a:t>modro</a:t>
            </a:r>
            <a:r>
              <a:rPr lang="sl-SI" i="1" dirty="0" smtClean="0"/>
              <a:t> pa moška opravila.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 smtClean="0"/>
              <a:t>6b) Ali Herodot meni, da imajo ženske enakopraven položaj v družini? V viru poišči trditve, ki utemeljujejo tvoj odgovor.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2164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DRUŽINE V STAREM VEKU</a:t>
            </a:r>
            <a:br>
              <a:rPr lang="sl-SI" dirty="0" smtClean="0"/>
            </a:br>
            <a:r>
              <a:rPr lang="sl-SI" dirty="0" err="1" smtClean="0"/>
              <a:t>grčija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97085"/>
          </a:xfrm>
        </p:spPr>
        <p:txBody>
          <a:bodyPr>
            <a:normAutofit/>
          </a:bodyPr>
          <a:lstStyle/>
          <a:p>
            <a:r>
              <a:rPr lang="sl-SI" dirty="0" smtClean="0"/>
              <a:t>Običajne razširjene družine</a:t>
            </a:r>
          </a:p>
          <a:p>
            <a:r>
              <a:rPr lang="sl-SI" dirty="0" smtClean="0"/>
              <a:t>Oče odloča o vsem</a:t>
            </a:r>
          </a:p>
          <a:p>
            <a:r>
              <a:rPr lang="sl-SI" dirty="0" smtClean="0"/>
              <a:t>Ženske močno podrejene (matere, žene, gospodarice doma)</a:t>
            </a:r>
          </a:p>
          <a:p>
            <a:r>
              <a:rPr lang="sl-SI" dirty="0" smtClean="0"/>
              <a:t>Ženske niso smele v javnost (tržnica, prireditve …)</a:t>
            </a:r>
          </a:p>
          <a:p>
            <a:r>
              <a:rPr lang="sl-SI" dirty="0" smtClean="0"/>
              <a:t>Vzgoja otrok odvisna od položaja družine</a:t>
            </a:r>
          </a:p>
          <a:p>
            <a:r>
              <a:rPr lang="sl-SI" dirty="0" smtClean="0"/>
              <a:t>Dečki so lahko imeli zasebne učitelje </a:t>
            </a:r>
            <a:br>
              <a:rPr lang="sl-SI" dirty="0" smtClean="0"/>
            </a:br>
            <a:r>
              <a:rPr lang="sl-SI" dirty="0" smtClean="0"/>
              <a:t>(branje, pisanje, glasba, bojevanje …)</a:t>
            </a:r>
          </a:p>
          <a:p>
            <a:r>
              <a:rPr lang="sl-SI" dirty="0" smtClean="0"/>
              <a:t>Deklice so se učile gospodinjenja</a:t>
            </a:r>
          </a:p>
          <a:p>
            <a:r>
              <a:rPr lang="sl-SI" dirty="0" smtClean="0"/>
              <a:t>Velike razlike med grškimi državami </a:t>
            </a:r>
            <a:endParaRPr lang="sl-SI" dirty="0"/>
          </a:p>
        </p:txBody>
      </p:sp>
      <p:pic>
        <p:nvPicPr>
          <p:cNvPr id="6146" name="Picture 2" descr="Everyday Life in Ancient Athens | GreekReporte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4" y="1465102"/>
            <a:ext cx="3864215" cy="2593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ife of a Spartan boy - Ancient Spa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50" name="Picture 6" descr="Life of a Spartan boy - Ancient Sp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45" y="4123713"/>
            <a:ext cx="3483429" cy="260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97</TotalTime>
  <Words>507</Words>
  <Application>Microsoft Office PowerPoint</Application>
  <PresentationFormat>Širokozaslonsko</PresentationFormat>
  <Paragraphs>92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Način življenja v preteklosti</vt:lpstr>
      <vt:lpstr>SPREMINJANJE DRUŽINE SKOZI ČAS</vt:lpstr>
      <vt:lpstr>SPREMINJANJE DRUŽINE SKOZI ČAS</vt:lpstr>
      <vt:lpstr>Prve družine</vt:lpstr>
      <vt:lpstr>Delovni učbenik</vt:lpstr>
      <vt:lpstr>DRUŽINE V STAREM VEKU mezopotamija</vt:lpstr>
      <vt:lpstr>DRUŽINE V STAREM VEKU egipt</vt:lpstr>
      <vt:lpstr>Delovni učbenik</vt:lpstr>
      <vt:lpstr>DRUŽINE V STAREM VEKU grčija</vt:lpstr>
      <vt:lpstr>DRUŽINE V STAREM VEKU RIM</vt:lpstr>
      <vt:lpstr>PREGLEDNICA STR. 91 – 9. NALOGA</vt:lpstr>
      <vt:lpstr>PREGLEDNICA STR. 91 – 9. NALOGA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Način življenja v preteklosti</dc:title>
  <dc:creator>rbrate@guest.arnes.si</dc:creator>
  <cp:lastModifiedBy>rbrate@guest.arnes.si</cp:lastModifiedBy>
  <cp:revision>12</cp:revision>
  <dcterms:created xsi:type="dcterms:W3CDTF">2020-04-16T16:59:38Z</dcterms:created>
  <dcterms:modified xsi:type="dcterms:W3CDTF">2020-04-18T17:00:46Z</dcterms:modified>
</cp:coreProperties>
</file>