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57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3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hyperlink" Target="http://www.pravice-otrok.si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hyperlink" Target="https://www.unicef.si/vsebina/101/Konvencija%20o%20otrokovih%20pravica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video" Target="https://www.youtube.com/embed/cN0p_ltpCNI" TargetMode="External"/><Relationship Id="rId6" Type="http://schemas.openxmlformats.org/officeDocument/2006/relationships/image" Target="../media/image1.jp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video" Target="https://www.youtube.com/embed/h_EdpkAmiFk" TargetMode="External"/><Relationship Id="rId6" Type="http://schemas.openxmlformats.org/officeDocument/2006/relationships/image" Target="../media/image1.jp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OTROKOVE</a:t>
            </a:r>
            <a:br>
              <a:rPr lang="sl-SI" dirty="0" smtClean="0"/>
            </a:br>
            <a:r>
              <a:rPr lang="sl-SI" dirty="0" smtClean="0"/>
              <a:t>PRAVICE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DELOVNI UČBENIK STR. 66-69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418" y="100482"/>
            <a:ext cx="1772697" cy="1772697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  <a:softEdge rad="38100"/>
          </a:effec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6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54"/>
    </mc:Choice>
    <mc:Fallback>
      <p:transition spd="slow" advTm="3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 smtClean="0"/>
              <a:t>ŽELIŠ IZVEDETI VEČ?</a:t>
            </a:r>
            <a:br>
              <a:rPr lang="sl-SI" dirty="0" smtClean="0"/>
            </a:br>
            <a:r>
              <a:rPr lang="sl-SI" sz="4000" dirty="0">
                <a:solidFill>
                  <a:srgbClr val="00B0F0"/>
                </a:solidFill>
              </a:rPr>
              <a:t>SPLETNA STRAN  VARUHA ČLOVEKOVIH PRAVIC:</a:t>
            </a:r>
            <a:endParaRPr lang="sl-SI" dirty="0">
              <a:solidFill>
                <a:srgbClr val="00B0F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3422469"/>
            <a:ext cx="10178322" cy="2457123"/>
          </a:xfrm>
        </p:spPr>
        <p:txBody>
          <a:bodyPr/>
          <a:lstStyle/>
          <a:p>
            <a:pPr algn="ctr"/>
            <a:r>
              <a:rPr lang="sl-SI" b="1" u="sng" dirty="0">
                <a:hlinkClick r:id="rId4"/>
              </a:rPr>
              <a:t>http://www.pravice-otrok.si</a:t>
            </a:r>
            <a:r>
              <a:rPr lang="sl-SI" b="1" u="sng" dirty="0" smtClean="0">
                <a:hlinkClick r:id="rId4"/>
              </a:rPr>
              <a:t>/</a:t>
            </a:r>
            <a:endParaRPr lang="sl-SI" b="1" u="sng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93" y="5085303"/>
            <a:ext cx="1772697" cy="1772697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  <a:softEdge rad="381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8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80"/>
    </mc:Choice>
    <mc:Fallback>
      <p:transition spd="slow" advTm="3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ŽELIŠ IZVEDETI VEČ?</a:t>
            </a:r>
            <a:br>
              <a:rPr lang="sl-SI" dirty="0" smtClean="0"/>
            </a:br>
            <a:r>
              <a:rPr lang="sl-SI" sz="4400" dirty="0" smtClean="0">
                <a:solidFill>
                  <a:srgbClr val="00B0F0"/>
                </a:solidFill>
              </a:rPr>
              <a:t>UNICEF</a:t>
            </a:r>
            <a:endParaRPr lang="sl-SI" dirty="0">
              <a:solidFill>
                <a:srgbClr val="00B0F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4005944"/>
            <a:ext cx="10178322" cy="705394"/>
          </a:xfrm>
        </p:spPr>
        <p:txBody>
          <a:bodyPr/>
          <a:lstStyle/>
          <a:p>
            <a:pPr algn="ctr"/>
            <a:r>
              <a:rPr lang="sl-SI" dirty="0">
                <a:hlinkClick r:id="rId4"/>
              </a:rPr>
              <a:t>https://www.unicef.si/vsebina/101/Konvencija%20o%20otrokovih%20pravicah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741" y="5070068"/>
            <a:ext cx="1772697" cy="1772697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  <a:softEdge rad="381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4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98"/>
    </mc:Choice>
    <mc:Fallback>
      <p:transition spd="slow" advTm="26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ZAKAJ SO OTROCI POSEBEJ ZAŠČITENI?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2286002"/>
            <a:ext cx="10178322" cy="203345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Otroke ščiti </a:t>
            </a:r>
            <a:r>
              <a:rPr lang="sl-SI" b="1" i="1" dirty="0">
                <a:solidFill>
                  <a:srgbClr val="FF0000"/>
                </a:solidFill>
              </a:rPr>
              <a:t>KONVENCIJA O OTROKOVIH PRAVICAH</a:t>
            </a:r>
            <a:r>
              <a:rPr lang="sl-SI" dirty="0"/>
              <a:t>, ki jo je sprejela </a:t>
            </a:r>
            <a:r>
              <a:rPr lang="sl-SI" dirty="0">
                <a:solidFill>
                  <a:srgbClr val="FF0000"/>
                </a:solidFill>
              </a:rPr>
              <a:t>OZN</a:t>
            </a:r>
            <a:r>
              <a:rPr lang="sl-SI" dirty="0"/>
              <a:t>. Imajo pravico do zaščite pred </a:t>
            </a:r>
            <a:r>
              <a:rPr lang="sl-SI" b="1" i="1" dirty="0"/>
              <a:t>nasiljem, mučenjem, poniževanjem, zanemarjanjem, malomarnim ravnanjem, trpinčenjem, izkoriščanjem, spolnimi zlorabami, </a:t>
            </a:r>
            <a:r>
              <a:rPr lang="sl-SI" b="1" i="1" dirty="0" smtClean="0"/>
              <a:t>drogami …</a:t>
            </a:r>
          </a:p>
          <a:p>
            <a:pPr marL="0" indent="0">
              <a:buNone/>
            </a:pPr>
            <a:endParaRPr lang="sl-SI" b="1" i="1" dirty="0"/>
          </a:p>
          <a:p>
            <a:pPr marL="0" indent="0" algn="ctr">
              <a:buNone/>
            </a:pPr>
            <a:r>
              <a:rPr lang="sl-SI" b="1" i="1" dirty="0" smtClean="0"/>
              <a:t>Glavni razloga: </a:t>
            </a:r>
            <a:r>
              <a:rPr lang="sl-SI" b="1" i="1" dirty="0" smtClean="0">
                <a:solidFill>
                  <a:srgbClr val="FF0000"/>
                </a:solidFill>
              </a:rPr>
              <a:t>RANLJIVOST</a:t>
            </a:r>
            <a:r>
              <a:rPr lang="sl-SI" b="1" i="1" dirty="0" smtClean="0"/>
              <a:t> in da se še učijo </a:t>
            </a:r>
            <a:r>
              <a:rPr lang="sl-SI" b="1" i="1" dirty="0" smtClean="0">
                <a:solidFill>
                  <a:srgbClr val="FF0000"/>
                </a:solidFill>
              </a:rPr>
              <a:t>ODGOVORNOSTI</a:t>
            </a:r>
            <a:r>
              <a:rPr lang="sl-SI" b="1" i="1" dirty="0" smtClean="0"/>
              <a:t>.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52" y="4199437"/>
            <a:ext cx="2658563" cy="26585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44" y="5085303"/>
            <a:ext cx="1772697" cy="1772697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  <a:softEdge rad="38100"/>
          </a:effec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38"/>
    </mc:Choice>
    <mc:Fallback>
      <p:transition spd="slow" advTm="6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09" y="85258"/>
            <a:ext cx="9545382" cy="6687483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127"/>
    </mc:Choice>
    <mc:Fallback>
      <p:transition spd="slow" advTm="149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POSEBNE PRAVICE OTROK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2286001"/>
            <a:ext cx="5871933" cy="3593591"/>
          </a:xfrm>
        </p:spPr>
        <p:txBody>
          <a:bodyPr>
            <a:normAutofit lnSpcReduction="10000"/>
          </a:bodyPr>
          <a:lstStyle/>
          <a:p>
            <a:pPr lvl="0"/>
            <a:r>
              <a:rPr lang="sl-SI" dirty="0"/>
              <a:t>do </a:t>
            </a:r>
            <a:r>
              <a:rPr lang="sl-SI" dirty="0" smtClean="0"/>
              <a:t>DRUŽINE in skrbnega okolja</a:t>
            </a:r>
          </a:p>
          <a:p>
            <a:pPr lvl="0"/>
            <a:r>
              <a:rPr lang="sl-SI" dirty="0"/>
              <a:t>d</a:t>
            </a:r>
            <a:r>
              <a:rPr lang="sl-SI" dirty="0" smtClean="0"/>
              <a:t>o VARNOSTI in zaščite</a:t>
            </a:r>
            <a:endParaRPr lang="sl-SI" dirty="0"/>
          </a:p>
          <a:p>
            <a:pPr lvl="0"/>
            <a:r>
              <a:rPr lang="sl-SI" dirty="0" smtClean="0"/>
              <a:t>do zadosti hrane in čiste vode</a:t>
            </a:r>
          </a:p>
          <a:p>
            <a:pPr lvl="0"/>
            <a:r>
              <a:rPr lang="sl-SI" dirty="0"/>
              <a:t>d</a:t>
            </a:r>
            <a:r>
              <a:rPr lang="sl-SI" dirty="0" smtClean="0"/>
              <a:t>o ustrezne življenjske ravni</a:t>
            </a:r>
          </a:p>
          <a:p>
            <a:pPr lvl="0"/>
            <a:r>
              <a:rPr lang="sl-SI" dirty="0"/>
              <a:t>d</a:t>
            </a:r>
            <a:r>
              <a:rPr lang="sl-SI" dirty="0" smtClean="0"/>
              <a:t>o skrbi za tiste s posebnimi potrebami</a:t>
            </a:r>
          </a:p>
          <a:p>
            <a:pPr lvl="0"/>
            <a:r>
              <a:rPr lang="sl-SI" dirty="0" smtClean="0"/>
              <a:t>do brezplačnega izobraževanja</a:t>
            </a:r>
          </a:p>
          <a:p>
            <a:pPr lvl="0"/>
            <a:r>
              <a:rPr lang="sl-SI" dirty="0"/>
              <a:t>d</a:t>
            </a:r>
            <a:r>
              <a:rPr lang="sl-SI" dirty="0" smtClean="0"/>
              <a:t>o uporabe materinega jezika, svoje vere in kulture</a:t>
            </a:r>
          </a:p>
          <a:p>
            <a:pPr lvl="0"/>
            <a:r>
              <a:rPr lang="sl-SI" dirty="0"/>
              <a:t>d</a:t>
            </a:r>
            <a:r>
              <a:rPr lang="sl-SI" dirty="0" smtClean="0"/>
              <a:t>o izražanja lastnega mnenja in druženja</a:t>
            </a:r>
            <a:endParaRPr lang="sl-SI" dirty="0"/>
          </a:p>
          <a:p>
            <a:pPr lvl="0"/>
            <a:r>
              <a:rPr lang="sl-SI" dirty="0" smtClean="0"/>
              <a:t>do igre 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499" y="101820"/>
            <a:ext cx="1772697" cy="1772697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  <a:softEdge rad="381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6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45"/>
    </mc:Choice>
    <mc:Fallback>
      <p:transition spd="slow" advTm="5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NALOGE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1545773"/>
            <a:ext cx="10178322" cy="3593591"/>
          </a:xfrm>
        </p:spPr>
        <p:txBody>
          <a:bodyPr/>
          <a:lstStyle/>
          <a:p>
            <a:pPr marL="0" indent="0">
              <a:buNone/>
            </a:pPr>
            <a:r>
              <a:rPr lang="sl-SI" u="sng" dirty="0" smtClean="0"/>
              <a:t>5. VMEŠAVANJE V ČLOVEKOVO ZASEBNO ŽIVLJENJE</a:t>
            </a:r>
          </a:p>
          <a:p>
            <a:pPr marL="0" indent="0">
              <a:buNone/>
            </a:pPr>
            <a:r>
              <a:rPr lang="sl-SI" i="1" dirty="0" smtClean="0"/>
              <a:t>5.1 Sosedo Tino sumiš, da uživa prepovedane droge, na skrivaj pogledaš njen dnevnik?</a:t>
            </a:r>
          </a:p>
          <a:p>
            <a:pPr marL="0" indent="0">
              <a:buNone/>
            </a:pPr>
            <a:r>
              <a:rPr lang="sl-SI" i="1" dirty="0" smtClean="0"/>
              <a:t>5.2 Slišiš kričanje iz sosednega stanovanja, zato s starši pozvonite?</a:t>
            </a:r>
          </a:p>
          <a:p>
            <a:pPr marL="0" indent="0">
              <a:buNone/>
            </a:pPr>
            <a:r>
              <a:rPr lang="sl-SI" i="1" dirty="0" smtClean="0"/>
              <a:t>5.3 Med telefoniranjem slišiš neznan pogovor morebitnih vlomilcev?</a:t>
            </a:r>
          </a:p>
          <a:p>
            <a:pPr marL="0" indent="0">
              <a:buNone/>
            </a:pPr>
            <a:endParaRPr lang="sl-SI" u="sng" dirty="0" smtClean="0"/>
          </a:p>
          <a:p>
            <a:pPr marL="0" indent="0">
              <a:buNone/>
            </a:pPr>
            <a:r>
              <a:rPr lang="sl-SI" u="sng" dirty="0" smtClean="0"/>
              <a:t>6. PRAVICA DO IGRE</a:t>
            </a:r>
          </a:p>
          <a:p>
            <a:pPr marL="0" indent="0">
              <a:buNone/>
            </a:pPr>
            <a:r>
              <a:rPr lang="sl-SI" i="1" dirty="0" smtClean="0"/>
              <a:t>Primer otroškega dela v indijskih tekstilnih tovarnah. Mnenje?</a:t>
            </a:r>
            <a:r>
              <a:rPr lang="sl-SI" dirty="0" smtClean="0"/>
              <a:t> </a:t>
            </a:r>
            <a:r>
              <a:rPr lang="sl-SI" i="1" dirty="0" smtClean="0"/>
              <a:t> 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596" y="101820"/>
            <a:ext cx="1772697" cy="1772697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  <a:softEdge rad="381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396"/>
    </mc:Choice>
    <mc:Fallback>
      <p:transition spd="slow" advTm="236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b="11386"/>
          <a:stretch/>
        </p:blipFill>
        <p:spPr>
          <a:xfrm>
            <a:off x="77832" y="0"/>
            <a:ext cx="12001500" cy="685364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418" y="100482"/>
            <a:ext cx="1772697" cy="1772697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  <a:softEdge rad="381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5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62"/>
    </mc:Choice>
    <mc:Fallback>
      <p:transition spd="slow" advTm="6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NALOGE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1545773"/>
            <a:ext cx="10178322" cy="3593591"/>
          </a:xfrm>
        </p:spPr>
        <p:txBody>
          <a:bodyPr/>
          <a:lstStyle/>
          <a:p>
            <a:pPr marL="0" indent="0">
              <a:buNone/>
            </a:pPr>
            <a:r>
              <a:rPr lang="sl-SI" u="sng" dirty="0"/>
              <a:t>7</a:t>
            </a:r>
            <a:r>
              <a:rPr lang="sl-SI" u="sng" dirty="0" smtClean="0"/>
              <a:t>.  OBISK DOMA STAREJŠIH OBČANOV – poročilo </a:t>
            </a:r>
          </a:p>
          <a:p>
            <a:pPr marL="0" indent="0">
              <a:buNone/>
            </a:pPr>
            <a:r>
              <a:rPr lang="sl-SI" i="1" dirty="0" smtClean="0"/>
              <a:t>7.1 Katere pravice so morda kršili starostnikom?</a:t>
            </a:r>
          </a:p>
          <a:p>
            <a:pPr marL="0" indent="0">
              <a:buNone/>
            </a:pPr>
            <a:r>
              <a:rPr lang="sl-SI" i="1" dirty="0" smtClean="0"/>
              <a:t>7. 2 Kako še imenujemo varuha človekovih pravic?</a:t>
            </a:r>
          </a:p>
          <a:p>
            <a:pPr marL="0" indent="0">
              <a:buNone/>
            </a:pPr>
            <a:endParaRPr lang="sl-SI" i="1" dirty="0"/>
          </a:p>
          <a:p>
            <a:pPr marL="0" indent="0" algn="ctr">
              <a:buNone/>
            </a:pPr>
            <a:r>
              <a:rPr lang="sl-SI" b="1" i="1" u="sng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ZLATO PRAVILO</a:t>
            </a:r>
          </a:p>
          <a:p>
            <a:pPr marL="0" indent="0" algn="ctr">
              <a:buNone/>
            </a:pPr>
            <a:r>
              <a:rPr lang="sl-SI" b="1" i="1" u="sng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„Z DRUGIMI RAVNAJ TAKO, KOT BI SI ŽELEL DA ONI RAVNAJO S TEBOJ.“</a:t>
            </a:r>
            <a:endParaRPr lang="sl-SI" b="1" i="1" u="sng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741" y="101820"/>
            <a:ext cx="1772697" cy="1772697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  <a:softEdge rad="381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6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93"/>
    </mc:Choice>
    <mc:Fallback>
      <p:transition spd="slow" advTm="9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ŽELIŠ IZVEDETI VEČ?</a:t>
            </a:r>
            <a:br>
              <a:rPr lang="sl-SI" dirty="0" smtClean="0"/>
            </a:br>
            <a:r>
              <a:rPr lang="sl-SI" sz="4400" dirty="0" err="1" smtClean="0">
                <a:solidFill>
                  <a:srgbClr val="00B0F0"/>
                </a:solidFill>
              </a:rPr>
              <a:t>Infodrom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4" name="cN0p_ltpCN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31244" y="1874517"/>
            <a:ext cx="8876391" cy="499297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418" y="100482"/>
            <a:ext cx="1772697" cy="1772697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  <a:softEdge rad="38100"/>
          </a:effec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5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02"/>
    </mc:Choice>
    <mc:Fallback>
      <p:transition spd="slow" advTm="31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ŽELIŠ IZVEDETI VEČ?</a:t>
            </a:r>
            <a:br>
              <a:rPr lang="sl-SI" dirty="0" smtClean="0"/>
            </a:br>
            <a:r>
              <a:rPr lang="sl-SI" sz="4400" dirty="0" err="1" smtClean="0">
                <a:solidFill>
                  <a:srgbClr val="00B0F0"/>
                </a:solidFill>
              </a:rPr>
              <a:t>Infodrom</a:t>
            </a:r>
            <a:r>
              <a:rPr lang="sl-SI" sz="4400" dirty="0" smtClean="0">
                <a:solidFill>
                  <a:srgbClr val="00B0F0"/>
                </a:solidFill>
              </a:rPr>
              <a:t> - zagovornik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5" name="h_EdpkAmiF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72978" y="1754046"/>
            <a:ext cx="9073696" cy="510395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680" y="100482"/>
            <a:ext cx="1653564" cy="1653564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69000"/>
              </a:srgbClr>
            </a:outerShdw>
            <a:softEdge rad="38100"/>
          </a:effec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4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38"/>
    </mc:Choice>
    <mc:Fallback>
      <p:transition spd="slow" advTm="22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 ]]</Template>
  <TotalTime>73</TotalTime>
  <Words>238</Words>
  <Application>Microsoft Office PowerPoint</Application>
  <PresentationFormat>Širokozaslonsko</PresentationFormat>
  <Paragraphs>37</Paragraphs>
  <Slides>11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Gill Sans MT</vt:lpstr>
      <vt:lpstr>Impact</vt:lpstr>
      <vt:lpstr>Badge</vt:lpstr>
      <vt:lpstr>OTROKOVE PRAVICE</vt:lpstr>
      <vt:lpstr>ZAKAJ SO OTROCI POSEBEJ ZAŠČITENI?</vt:lpstr>
      <vt:lpstr>PowerPointova predstavitev</vt:lpstr>
      <vt:lpstr>POSEBNE PRAVICE OTROK</vt:lpstr>
      <vt:lpstr>NALOGE</vt:lpstr>
      <vt:lpstr>PowerPointova predstavitev</vt:lpstr>
      <vt:lpstr>NALOGE</vt:lpstr>
      <vt:lpstr>ŽELIŠ IZVEDETI VEČ? Infodrom</vt:lpstr>
      <vt:lpstr>ŽELIŠ IZVEDETI VEČ? Infodrom - zagovornik</vt:lpstr>
      <vt:lpstr>ŽELIŠ IZVEDETI VEČ? SPLETNA STRAN  VARUHA ČLOVEKOVIH PRAVIC:</vt:lpstr>
      <vt:lpstr>ŽELIŠ IZVEDETI VEČ? UNICEF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OTROKOVE PRAVICE</dc:title>
  <dc:creator>rbrate@guest.arnes.si</dc:creator>
  <cp:lastModifiedBy>rbrate@guest.arnes.si</cp:lastModifiedBy>
  <cp:revision>6</cp:revision>
  <dcterms:created xsi:type="dcterms:W3CDTF">2020-04-08T16:07:02Z</dcterms:created>
  <dcterms:modified xsi:type="dcterms:W3CDTF">2020-04-08T17:45:02Z</dcterms:modified>
</cp:coreProperties>
</file>