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0" r:id="rId7"/>
    <p:sldId id="267" r:id="rId8"/>
    <p:sldId id="261" r:id="rId9"/>
    <p:sldId id="266" r:id="rId10"/>
    <p:sldId id="268" r:id="rId11"/>
    <p:sldId id="269" r:id="rId12"/>
    <p:sldId id="270" r:id="rId13"/>
    <p:sldId id="271" r:id="rId14"/>
    <p:sldId id="272" r:id="rId15"/>
    <p:sldId id="273" r:id="rId16"/>
    <p:sldId id="274" r:id="rId17"/>
    <p:sldId id="263" r:id="rId1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32323E36-FDC9-4C52-8B6D-367E0A4CB581}" type="datetimeFigureOut">
              <a:rPr lang="sl-SI" smtClean="0"/>
              <a:pPr/>
              <a:t>5. 05. 2020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20D8DDB-E8BB-4915-9620-913765B5542C}"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23E36-FDC9-4C52-8B6D-367E0A4CB581}" type="datetimeFigureOut">
              <a:rPr lang="sl-SI" smtClean="0"/>
              <a:pPr/>
              <a:t>5. 05. 2020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D8DDB-E8BB-4915-9620-913765B5542C}"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zGTgAYWEFw0" TargetMode="External"/><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upload.wikimedia.org/wikipedia/commons/0/09/Albert_Kramer_1930s.jpg" TargetMode="External"/><Relationship Id="rId5" Type="http://schemas.openxmlformats.org/officeDocument/2006/relationships/image" Target="../media/image32.jpeg"/><Relationship Id="rId4" Type="http://schemas.openxmlformats.org/officeDocument/2006/relationships/hyperlink" Target="http://sl.wikipedia.org/wiki/Slika:Gregor_Zerjav.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upload.wikimedia.org/wikipedia/commons/4/40/Edvard_Kardelj.jpg" TargetMode="External"/><Relationship Id="rId5" Type="http://schemas.openxmlformats.org/officeDocument/2006/relationships/image" Target="../media/image36.jpeg"/><Relationship Id="rId4" Type="http://schemas.openxmlformats.org/officeDocument/2006/relationships/hyperlink" Target="http://sl.wikipedia.org/wiki/Slika:Anton_Kristan_1920s.jp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l.wikipedia.org/wiki/Koro%C5%A1ki_plebiscit" TargetMode="External"/><Relationship Id="rId2" Type="http://schemas.openxmlformats.org/officeDocument/2006/relationships/hyperlink" Target="http://sl.wikipedia.org/wiki/Maister" TargetMode="External"/><Relationship Id="rId1" Type="http://schemas.openxmlformats.org/officeDocument/2006/relationships/slideLayout" Target="../slideLayouts/slideLayout2.xml"/><Relationship Id="rId4" Type="http://schemas.openxmlformats.org/officeDocument/2006/relationships/hyperlink" Target="http://sl.wikipedia.org/wiki/Rapalska_pogodb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www.youtube.com/watch?v=0Y9zhNIns8E"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1547664" y="3212976"/>
            <a:ext cx="6025020" cy="3453672"/>
          </a:xfrm>
          <a:prstGeom prst="rect">
            <a:avLst/>
          </a:prstGeom>
          <a:noFill/>
          <a:ln w="9525">
            <a:noFill/>
            <a:miter lim="800000"/>
            <a:headEnd/>
            <a:tailEnd/>
          </a:ln>
        </p:spPr>
      </p:pic>
      <p:sp>
        <p:nvSpPr>
          <p:cNvPr id="4" name="Naslov 3"/>
          <p:cNvSpPr>
            <a:spLocks noGrp="1"/>
          </p:cNvSpPr>
          <p:nvPr>
            <p:ph type="ctrTitle"/>
          </p:nvPr>
        </p:nvSpPr>
        <p:spPr>
          <a:xfrm>
            <a:off x="564846" y="332656"/>
            <a:ext cx="7990656" cy="2376264"/>
          </a:xfrm>
        </p:spPr>
        <p:style>
          <a:lnRef idx="1">
            <a:schemeClr val="accent4"/>
          </a:lnRef>
          <a:fillRef idx="2">
            <a:schemeClr val="accent4"/>
          </a:fillRef>
          <a:effectRef idx="1">
            <a:schemeClr val="accent4"/>
          </a:effectRef>
          <a:fontRef idx="minor">
            <a:schemeClr val="dk1"/>
          </a:fontRef>
        </p:style>
        <p:txBody>
          <a:bodyPr>
            <a:noAutofit/>
          </a:bodyPr>
          <a:lstStyle/>
          <a:p>
            <a:r>
              <a:rPr lang="sl-SI" b="1" dirty="0" smtClean="0"/>
              <a:t>BOJ ZA MEJE IN KRALJEVINA SHS</a:t>
            </a:r>
            <a:endParaRPr lang="sl-SI"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115888"/>
            <a:ext cx="8385175" cy="881062"/>
          </a:xfrm>
        </p:spPr>
        <p:txBody>
          <a:bodyPr/>
          <a:lstStyle/>
          <a:p>
            <a:pPr algn="ctr" eaLnBrk="1" hangingPunct="1">
              <a:defRPr/>
            </a:pPr>
            <a:r>
              <a:rPr lang="sl-SI" b="1" dirty="0" smtClean="0">
                <a:solidFill>
                  <a:srgbClr val="FF0000"/>
                </a:solidFill>
              </a:rPr>
              <a:t>KRALJEVINA SHS</a:t>
            </a:r>
            <a:endParaRPr lang="sl-SI" b="1" dirty="0" smtClean="0">
              <a:solidFill>
                <a:srgbClr val="FF0000"/>
              </a:solidFill>
            </a:endParaRPr>
          </a:p>
        </p:txBody>
      </p:sp>
      <p:sp>
        <p:nvSpPr>
          <p:cNvPr id="13315" name="Rectangle 3"/>
          <p:cNvSpPr>
            <a:spLocks noGrp="1" noRot="1" noChangeArrowheads="1"/>
          </p:cNvSpPr>
          <p:nvPr>
            <p:ph type="body" idx="1"/>
          </p:nvPr>
        </p:nvSpPr>
        <p:spPr>
          <a:xfrm>
            <a:off x="0" y="765175"/>
            <a:ext cx="9144000" cy="3383905"/>
          </a:xfrm>
        </p:spPr>
        <p:txBody>
          <a:bodyPr/>
          <a:lstStyle/>
          <a:p>
            <a:pPr eaLnBrk="1" hangingPunct="1">
              <a:buFont typeface="Wingdings" panose="05000000000000000000" pitchFamily="2" charset="2"/>
              <a:buNone/>
              <a:defRPr/>
            </a:pPr>
            <a:r>
              <a:rPr lang="sl-SI" sz="2400" dirty="0" smtClean="0"/>
              <a:t>	Značilnosti:</a:t>
            </a:r>
          </a:p>
          <a:p>
            <a:pPr eaLnBrk="1" hangingPunct="1">
              <a:defRPr/>
            </a:pPr>
            <a:r>
              <a:rPr lang="sl-SI" sz="2400" dirty="0" smtClean="0"/>
              <a:t> </a:t>
            </a:r>
            <a:r>
              <a:rPr lang="sl-SI" sz="2400" b="1" i="1" dirty="0" smtClean="0">
                <a:solidFill>
                  <a:schemeClr val="folHlink"/>
                </a:solidFill>
              </a:rPr>
              <a:t>unitarizem</a:t>
            </a:r>
            <a:r>
              <a:rPr lang="sl-SI" sz="2400" dirty="0" smtClean="0"/>
              <a:t> (želja po enotnem “jugoslovanskem narodu”),</a:t>
            </a:r>
          </a:p>
          <a:p>
            <a:pPr eaLnBrk="1" hangingPunct="1">
              <a:defRPr/>
            </a:pPr>
            <a:r>
              <a:rPr lang="sl-SI" sz="2400" b="1" i="1" dirty="0" smtClean="0">
                <a:solidFill>
                  <a:schemeClr val="folHlink"/>
                </a:solidFill>
              </a:rPr>
              <a:t>centralizem</a:t>
            </a:r>
            <a:r>
              <a:rPr lang="sl-SI" sz="2400" dirty="0" smtClean="0"/>
              <a:t> (da bi o vsem odločali v Beogradu)</a:t>
            </a:r>
            <a:r>
              <a:rPr lang="sl-SI" sz="2400" b="1" i="1" dirty="0" smtClean="0"/>
              <a:t>.</a:t>
            </a:r>
          </a:p>
          <a:p>
            <a:pPr eaLnBrk="1" hangingPunct="1">
              <a:defRPr/>
            </a:pPr>
            <a:r>
              <a:rPr lang="sl-SI" sz="2400" b="1" i="1" dirty="0" smtClean="0">
                <a:solidFill>
                  <a:schemeClr val="bg2">
                    <a:lumMod val="75000"/>
                  </a:schemeClr>
                </a:solidFill>
                <a:effectLst>
                  <a:outerShdw blurRad="38100" dist="38100" dir="2700000" algn="tl">
                    <a:srgbClr val="000000">
                      <a:alpha val="43137"/>
                    </a:srgbClr>
                  </a:outerShdw>
                </a:effectLst>
              </a:rPr>
              <a:t>raznolikost</a:t>
            </a:r>
            <a:r>
              <a:rPr lang="sl-SI" sz="2400" b="1" i="1" dirty="0" smtClean="0"/>
              <a:t> </a:t>
            </a:r>
            <a:r>
              <a:rPr lang="sl-SI" sz="2400" dirty="0" smtClean="0"/>
              <a:t>v gospodarskem (</a:t>
            </a:r>
            <a:r>
              <a:rPr lang="sl-SI" sz="2400" dirty="0"/>
              <a:t>razvitost) in kulturnem </a:t>
            </a:r>
            <a:br>
              <a:rPr lang="sl-SI" sz="2400" dirty="0"/>
            </a:br>
            <a:r>
              <a:rPr lang="sl-SI" sz="2400" dirty="0"/>
              <a:t>(vera, narodi, </a:t>
            </a:r>
            <a:r>
              <a:rPr lang="sl-SI" sz="2400" dirty="0" smtClean="0"/>
              <a:t>pismenost …) </a:t>
            </a:r>
            <a:r>
              <a:rPr lang="sl-SI" sz="2400" dirty="0"/>
              <a:t>pogledu.</a:t>
            </a:r>
            <a:endParaRPr lang="sl-SI" sz="2400" b="1" i="1" dirty="0" smtClean="0"/>
          </a:p>
          <a:p>
            <a:pPr marL="0" indent="0" eaLnBrk="1" hangingPunct="1">
              <a:buFont typeface="Wingdings" panose="05000000000000000000" pitchFamily="2" charset="2"/>
              <a:buNone/>
              <a:defRPr/>
            </a:pPr>
            <a:endParaRPr lang="sl-SI" sz="2400" b="1" i="1" dirty="0"/>
          </a:p>
          <a:p>
            <a:pPr marL="0" indent="0" eaLnBrk="1" hangingPunct="1">
              <a:buFont typeface="Wingdings" panose="05000000000000000000" pitchFamily="2" charset="2"/>
              <a:buNone/>
              <a:defRPr/>
            </a:pPr>
            <a:r>
              <a:rPr lang="sl-SI" sz="2400" dirty="0" smtClean="0"/>
              <a:t>Želja Slovencev je </a:t>
            </a:r>
            <a:r>
              <a:rPr lang="sl-SI" sz="2400" b="1" i="1" dirty="0" smtClean="0">
                <a:solidFill>
                  <a:schemeClr val="folHlink"/>
                </a:solidFill>
              </a:rPr>
              <a:t>avtonomija</a:t>
            </a:r>
            <a:r>
              <a:rPr lang="sl-SI" sz="2400" dirty="0" smtClean="0"/>
              <a:t>. </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2924175"/>
            <a:ext cx="49323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609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a:solidFill>
            <a:schemeClr val="accent2"/>
          </a:solidFill>
        </p:spPr>
        <p:txBody>
          <a:bodyPr>
            <a:normAutofit/>
          </a:bodyPr>
          <a:lstStyle/>
          <a:p>
            <a:r>
              <a:rPr lang="sl-SI" sz="3000" b="1" dirty="0" smtClean="0"/>
              <a:t>Kakšen </a:t>
            </a:r>
            <a:r>
              <a:rPr lang="sl-SI" sz="3000" b="1" dirty="0" smtClean="0"/>
              <a:t>je bil položaj Slovencev v Kraljevini SHS</a:t>
            </a:r>
            <a:endParaRPr lang="sl-SI" sz="3000" b="1" dirty="0"/>
          </a:p>
        </p:txBody>
      </p:sp>
      <p:sp>
        <p:nvSpPr>
          <p:cNvPr id="4" name="Pravokotnik 3"/>
          <p:cNvSpPr/>
          <p:nvPr/>
        </p:nvSpPr>
        <p:spPr>
          <a:xfrm>
            <a:off x="1691680" y="1124744"/>
            <a:ext cx="5616624" cy="936104"/>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l-SI" sz="2000" b="1" dirty="0" smtClean="0"/>
              <a:t>Novoustanovljena Kraljevina SHS je bila </a:t>
            </a:r>
            <a:r>
              <a:rPr lang="sl-SI" sz="2000" b="1" dirty="0" smtClean="0">
                <a:solidFill>
                  <a:schemeClr val="accent2">
                    <a:lumMod val="50000"/>
                  </a:schemeClr>
                </a:solidFill>
              </a:rPr>
              <a:t>gospodarsko, versko in kulturno raznolika država.</a:t>
            </a:r>
            <a:endParaRPr lang="sl-SI" sz="2000" b="1" dirty="0">
              <a:solidFill>
                <a:schemeClr val="accent2">
                  <a:lumMod val="5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395536" y="3356992"/>
            <a:ext cx="2485455" cy="3364853"/>
          </a:xfrm>
          <a:prstGeom prst="rect">
            <a:avLst/>
          </a:prstGeom>
          <a:noFill/>
          <a:ln w="9525">
            <a:noFill/>
            <a:miter lim="800000"/>
            <a:headEnd/>
            <a:tailEnd/>
          </a:ln>
        </p:spPr>
      </p:pic>
      <p:sp>
        <p:nvSpPr>
          <p:cNvPr id="6" name="Pravokotnik 5"/>
          <p:cNvSpPr/>
          <p:nvPr/>
        </p:nvSpPr>
        <p:spPr>
          <a:xfrm>
            <a:off x="323528" y="2348880"/>
            <a:ext cx="2520280" cy="8640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l-SI" b="1" dirty="0" smtClean="0"/>
              <a:t>Srbi, Hrvati, Slovenci, Makedonci, Nemci, Albanci …</a:t>
            </a:r>
            <a:endParaRPr lang="sl-SI" b="1" dirty="0"/>
          </a:p>
        </p:txBody>
      </p:sp>
      <p:sp>
        <p:nvSpPr>
          <p:cNvPr id="7" name="Pravokotnik 6"/>
          <p:cNvSpPr/>
          <p:nvPr/>
        </p:nvSpPr>
        <p:spPr>
          <a:xfrm>
            <a:off x="3203848" y="2204864"/>
            <a:ext cx="2664296" cy="11521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l-SI" b="1" dirty="0" smtClean="0"/>
              <a:t>Katoličani, pravoslavni, muslimani, protestanti, judje …</a:t>
            </a:r>
            <a:endParaRPr lang="sl-SI" b="1" dirty="0"/>
          </a:p>
        </p:txBody>
      </p:sp>
      <p:sp>
        <p:nvSpPr>
          <p:cNvPr id="8" name="Pravokotnik 7"/>
          <p:cNvSpPr/>
          <p:nvPr/>
        </p:nvSpPr>
        <p:spPr>
          <a:xfrm>
            <a:off x="6372200" y="2276872"/>
            <a:ext cx="2304256" cy="11521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l-SI" b="1" dirty="0" smtClean="0"/>
              <a:t>Nepismenost v Sloveniji 8,8%,</a:t>
            </a:r>
          </a:p>
          <a:p>
            <a:pPr algn="ctr"/>
            <a:r>
              <a:rPr lang="sl-SI" b="1" dirty="0" smtClean="0"/>
              <a:t>nepismenost v južni Srbiji 83,8%</a:t>
            </a:r>
            <a:endParaRPr lang="sl-SI" b="1" dirty="0"/>
          </a:p>
        </p:txBody>
      </p:sp>
      <p:sp>
        <p:nvSpPr>
          <p:cNvPr id="9" name="Pravokotnik 8"/>
          <p:cNvSpPr/>
          <p:nvPr/>
        </p:nvSpPr>
        <p:spPr>
          <a:xfrm>
            <a:off x="3203848" y="3573016"/>
            <a:ext cx="3816424" cy="10081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l-SI" b="1" dirty="0" smtClean="0"/>
              <a:t>12 milijonov prebivalcev,  </a:t>
            </a:r>
          </a:p>
          <a:p>
            <a:pPr algn="ctr"/>
            <a:r>
              <a:rPr lang="sl-SI" b="1" dirty="0" smtClean="0"/>
              <a:t>ena najbolj revnih in gospodarsko nerazvitih držav v Evropi</a:t>
            </a:r>
            <a:endParaRPr lang="sl-SI" b="1" dirty="0"/>
          </a:p>
        </p:txBody>
      </p:sp>
      <p:sp>
        <p:nvSpPr>
          <p:cNvPr id="10" name="Pravokotnik 9"/>
          <p:cNvSpPr/>
          <p:nvPr/>
        </p:nvSpPr>
        <p:spPr>
          <a:xfrm>
            <a:off x="3275856" y="5013176"/>
            <a:ext cx="1656184" cy="129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l-SI" b="1" dirty="0" smtClean="0"/>
              <a:t>Razlike v gospodarski razvitosti pokrajin</a:t>
            </a:r>
            <a:endParaRPr lang="sl-SI" b="1" dirty="0"/>
          </a:p>
        </p:txBody>
      </p:sp>
      <p:pic>
        <p:nvPicPr>
          <p:cNvPr id="1027" name="Picture 3"/>
          <p:cNvPicPr>
            <a:picLocks noChangeAspect="1" noChangeArrowheads="1"/>
          </p:cNvPicPr>
          <p:nvPr/>
        </p:nvPicPr>
        <p:blipFill>
          <a:blip r:embed="rId3" cstate="print"/>
          <a:srcRect/>
          <a:stretch>
            <a:fillRect/>
          </a:stretch>
        </p:blipFill>
        <p:spPr bwMode="auto">
          <a:xfrm>
            <a:off x="5364088" y="4725144"/>
            <a:ext cx="3247281" cy="1654275"/>
          </a:xfrm>
          <a:prstGeom prst="rect">
            <a:avLst/>
          </a:prstGeom>
          <a:noFill/>
          <a:ln w="9525">
            <a:solidFill>
              <a:schemeClr val="accent2"/>
            </a:solidFill>
            <a:miter lim="800000"/>
            <a:headEnd/>
            <a:tailEnd/>
          </a:ln>
        </p:spPr>
      </p:pic>
    </p:spTree>
    <p:extLst>
      <p:ext uri="{BB962C8B-B14F-4D97-AF65-F5344CB8AC3E}">
        <p14:creationId xmlns:p14="http://schemas.microsoft.com/office/powerpoint/2010/main" val="86955846"/>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2000" fill="hold"/>
                                        <p:tgtEl>
                                          <p:spTgt spid="1026"/>
                                        </p:tgtEl>
                                        <p:attrNameLst>
                                          <p:attrName>ppt_x</p:attrName>
                                        </p:attrNameLst>
                                      </p:cBhvr>
                                      <p:tavLst>
                                        <p:tav tm="0">
                                          <p:val>
                                            <p:strVal val="#ppt_x"/>
                                          </p:val>
                                        </p:tav>
                                        <p:tav tm="100000">
                                          <p:val>
                                            <p:strVal val="#ppt_x"/>
                                          </p:val>
                                        </p:tav>
                                      </p:tavLst>
                                    </p:anim>
                                    <p:anim calcmode="lin" valueType="num">
                                      <p:cBhvr additive="base">
                                        <p:cTn id="12"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ppt_x"/>
                                          </p:val>
                                        </p:tav>
                                        <p:tav tm="100000">
                                          <p:val>
                                            <p:strVal val="#ppt_x"/>
                                          </p:val>
                                        </p:tav>
                                      </p:tavLst>
                                    </p:anim>
                                    <p:anim calcmode="lin" valueType="num">
                                      <p:cBhvr additive="base">
                                        <p:cTn id="24" dur="2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ppt_x"/>
                                          </p:val>
                                        </p:tav>
                                        <p:tav tm="100000">
                                          <p:val>
                                            <p:strVal val="#ppt_x"/>
                                          </p:val>
                                        </p:tav>
                                      </p:tavLst>
                                    </p:anim>
                                    <p:anim calcmode="lin" valueType="num">
                                      <p:cBhvr additive="base">
                                        <p:cTn id="28" dur="2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634082"/>
          </a:xfrm>
          <a:solidFill>
            <a:schemeClr val="accent2"/>
          </a:solidFill>
        </p:spPr>
        <p:txBody>
          <a:bodyPr>
            <a:noAutofit/>
          </a:bodyPr>
          <a:lstStyle/>
          <a:p>
            <a:r>
              <a:rPr lang="sl-SI" sz="3000" b="1" dirty="0" smtClean="0"/>
              <a:t>Kakšno </a:t>
            </a:r>
            <a:r>
              <a:rPr lang="sl-SI" sz="3000" b="1" dirty="0" smtClean="0"/>
              <a:t>ureditev je uvedla vidovdanska ustava</a:t>
            </a:r>
            <a:endParaRPr lang="sl-SI" sz="3000" b="1" dirty="0"/>
          </a:p>
        </p:txBody>
      </p:sp>
      <p:sp>
        <p:nvSpPr>
          <p:cNvPr id="4" name="Pravokotnik 3"/>
          <p:cNvSpPr/>
          <p:nvPr/>
        </p:nvSpPr>
        <p:spPr>
          <a:xfrm>
            <a:off x="683568" y="1196752"/>
            <a:ext cx="7344816"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000" b="1" dirty="0" smtClean="0"/>
              <a:t>Junija 1921 je Kraljevina SHS dobila svojo prvo ustavo – </a:t>
            </a:r>
            <a:r>
              <a:rPr lang="sl-SI" sz="2000" b="1" dirty="0" smtClean="0">
                <a:solidFill>
                  <a:schemeClr val="accent2">
                    <a:lumMod val="50000"/>
                  </a:schemeClr>
                </a:solidFill>
              </a:rPr>
              <a:t>VIDOVDANSKO USTAVO</a:t>
            </a:r>
            <a:r>
              <a:rPr lang="sl-SI" sz="2000" b="1" dirty="0" smtClean="0"/>
              <a:t>. </a:t>
            </a:r>
          </a:p>
          <a:p>
            <a:pPr algn="ctr"/>
            <a:r>
              <a:rPr lang="sl-SI" sz="2000" b="1" dirty="0" smtClean="0"/>
              <a:t>S to ustavo se je začelo obdobje parlamentarizma.</a:t>
            </a:r>
            <a:endParaRPr lang="sl-SI" sz="2000" b="1" dirty="0"/>
          </a:p>
        </p:txBody>
      </p:sp>
      <p:sp>
        <p:nvSpPr>
          <p:cNvPr id="7" name="Pravokotnik 6"/>
          <p:cNvSpPr/>
          <p:nvPr/>
        </p:nvSpPr>
        <p:spPr>
          <a:xfrm>
            <a:off x="4499992" y="2492896"/>
            <a:ext cx="3024336"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000" b="1" dirty="0" smtClean="0"/>
              <a:t>Dedno nasledstvo dinastije </a:t>
            </a:r>
            <a:r>
              <a:rPr lang="sl-SI" sz="2000" b="1" dirty="0" smtClean="0">
                <a:solidFill>
                  <a:schemeClr val="accent2">
                    <a:lumMod val="50000"/>
                  </a:schemeClr>
                </a:solidFill>
              </a:rPr>
              <a:t>Karađorđević</a:t>
            </a:r>
            <a:endParaRPr lang="sl-SI" sz="2000" b="1" dirty="0">
              <a:solidFill>
                <a:schemeClr val="accent2">
                  <a:lumMod val="50000"/>
                </a:schemeClr>
              </a:solidFill>
            </a:endParaRPr>
          </a:p>
        </p:txBody>
      </p:sp>
      <p:sp>
        <p:nvSpPr>
          <p:cNvPr id="8" name="Pravokotnik 7"/>
          <p:cNvSpPr/>
          <p:nvPr/>
        </p:nvSpPr>
        <p:spPr>
          <a:xfrm>
            <a:off x="4499992" y="3501008"/>
            <a:ext cx="3312368" cy="8640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b="1" dirty="0" smtClean="0"/>
              <a:t>Delitev oblasti med parlament, vlado in kralja – vendar je imel </a:t>
            </a:r>
            <a:r>
              <a:rPr lang="sl-SI" b="1" dirty="0" smtClean="0">
                <a:solidFill>
                  <a:schemeClr val="accent2">
                    <a:lumMod val="50000"/>
                  </a:schemeClr>
                </a:solidFill>
              </a:rPr>
              <a:t>največ moči kralj</a:t>
            </a:r>
            <a:endParaRPr lang="sl-SI" b="1" dirty="0">
              <a:solidFill>
                <a:schemeClr val="accent2">
                  <a:lumMod val="50000"/>
                </a:schemeClr>
              </a:solidFill>
            </a:endParaRPr>
          </a:p>
        </p:txBody>
      </p:sp>
      <p:sp>
        <p:nvSpPr>
          <p:cNvPr id="9" name="Pravokotnik 8"/>
          <p:cNvSpPr/>
          <p:nvPr/>
        </p:nvSpPr>
        <p:spPr>
          <a:xfrm>
            <a:off x="4499992" y="4653136"/>
            <a:ext cx="3024336"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000" b="1" dirty="0" smtClean="0"/>
              <a:t>Unitarizem – enoten </a:t>
            </a:r>
            <a:r>
              <a:rPr lang="sl-SI" sz="2000" b="1" dirty="0" smtClean="0">
                <a:solidFill>
                  <a:schemeClr val="accent2">
                    <a:lumMod val="50000"/>
                  </a:schemeClr>
                </a:solidFill>
              </a:rPr>
              <a:t>jugoslovanski narod</a:t>
            </a:r>
            <a:endParaRPr lang="sl-SI" sz="2000" b="1" dirty="0">
              <a:solidFill>
                <a:schemeClr val="accent2">
                  <a:lumMod val="50000"/>
                </a:schemeClr>
              </a:solidFill>
            </a:endParaRPr>
          </a:p>
        </p:txBody>
      </p:sp>
      <p:sp>
        <p:nvSpPr>
          <p:cNvPr id="10" name="Pravokotnik 9"/>
          <p:cNvSpPr/>
          <p:nvPr/>
        </p:nvSpPr>
        <p:spPr>
          <a:xfrm>
            <a:off x="4499992" y="5517232"/>
            <a:ext cx="2880320" cy="5040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000" b="1" dirty="0" smtClean="0"/>
              <a:t>Centralizem - </a:t>
            </a:r>
            <a:r>
              <a:rPr lang="sl-SI" sz="2000" b="1" dirty="0" smtClean="0">
                <a:solidFill>
                  <a:schemeClr val="accent2">
                    <a:lumMod val="50000"/>
                  </a:schemeClr>
                </a:solidFill>
              </a:rPr>
              <a:t>Beograd</a:t>
            </a:r>
            <a:endParaRPr lang="sl-SI" sz="2000" b="1" dirty="0">
              <a:solidFill>
                <a:schemeClr val="accent2">
                  <a:lumMod val="50000"/>
                </a:schemeClr>
              </a:solidFill>
            </a:endParaRPr>
          </a:p>
        </p:txBody>
      </p:sp>
      <p:sp>
        <p:nvSpPr>
          <p:cNvPr id="11" name="Pravokotnik 10"/>
          <p:cNvSpPr/>
          <p:nvPr/>
        </p:nvSpPr>
        <p:spPr>
          <a:xfrm>
            <a:off x="755576" y="2492896"/>
            <a:ext cx="3168352" cy="648072"/>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l-SI" sz="2400" b="1" dirty="0" smtClean="0">
                <a:solidFill>
                  <a:schemeClr val="tx1"/>
                </a:solidFill>
              </a:rPr>
              <a:t>Ustava je uzakonila:</a:t>
            </a:r>
            <a:endParaRPr lang="sl-SI" sz="2400" b="1" dirty="0">
              <a:solidFill>
                <a:schemeClr val="tx1"/>
              </a:solidFill>
            </a:endParaRPr>
          </a:p>
        </p:txBody>
      </p:sp>
      <p:pic>
        <p:nvPicPr>
          <p:cNvPr id="2052" name="Picture 4" descr="C:\DUZS\PPT 9\Gradivo\SLIKE ZGODOVINA 9_prva izdaja\138.TIF"/>
          <p:cNvPicPr>
            <a:picLocks noChangeAspect="1" noChangeArrowheads="1"/>
          </p:cNvPicPr>
          <p:nvPr/>
        </p:nvPicPr>
        <p:blipFill>
          <a:blip r:embed="rId2" cstate="print"/>
          <a:srcRect/>
          <a:stretch>
            <a:fillRect/>
          </a:stretch>
        </p:blipFill>
        <p:spPr bwMode="auto">
          <a:xfrm>
            <a:off x="1259632" y="3356992"/>
            <a:ext cx="2448272" cy="3250455"/>
          </a:xfrm>
          <a:prstGeom prst="rect">
            <a:avLst/>
          </a:prstGeom>
          <a:noFill/>
        </p:spPr>
      </p:pic>
      <p:pic>
        <p:nvPicPr>
          <p:cNvPr id="2053" name="Picture 5" descr="C:\Users\Helena\AppData\Local\Microsoft\Windows\Temporary Internet Files\Content.IE5\R5U4FXWE\MP900431011[1].jpg">
            <a:hlinkClick r:id="rId3" tooltip="Himna"/>
          </p:cNvPr>
          <p:cNvPicPr>
            <a:picLocks noChangeAspect="1" noChangeArrowheads="1"/>
          </p:cNvPicPr>
          <p:nvPr/>
        </p:nvPicPr>
        <p:blipFill>
          <a:blip r:embed="rId4" cstate="print"/>
          <a:srcRect/>
          <a:stretch>
            <a:fillRect/>
          </a:stretch>
        </p:blipFill>
        <p:spPr bwMode="auto">
          <a:xfrm>
            <a:off x="251520" y="4149080"/>
            <a:ext cx="899592" cy="720080"/>
          </a:xfrm>
          <a:prstGeom prst="rect">
            <a:avLst/>
          </a:prstGeom>
          <a:noFill/>
        </p:spPr>
      </p:pic>
    </p:spTree>
    <p:extLst>
      <p:ext uri="{BB962C8B-B14F-4D97-AF65-F5344CB8AC3E}">
        <p14:creationId xmlns:p14="http://schemas.microsoft.com/office/powerpoint/2010/main" val="457381376"/>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ppt_x"/>
                                          </p:val>
                                        </p:tav>
                                        <p:tav tm="100000">
                                          <p:val>
                                            <p:strVal val="#ppt_x"/>
                                          </p:val>
                                        </p:tav>
                                      </p:tavLst>
                                    </p:anim>
                                    <p:anim calcmode="lin" valueType="num">
                                      <p:cBhvr additive="base">
                                        <p:cTn id="16" dur="2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000" fill="hold"/>
                                        <p:tgtEl>
                                          <p:spTgt spid="10"/>
                                        </p:tgtEl>
                                        <p:attrNameLst>
                                          <p:attrName>ppt_x</p:attrName>
                                        </p:attrNameLst>
                                      </p:cBhvr>
                                      <p:tavLst>
                                        <p:tav tm="0">
                                          <p:val>
                                            <p:strVal val="#ppt_x"/>
                                          </p:val>
                                        </p:tav>
                                        <p:tav tm="100000">
                                          <p:val>
                                            <p:strVal val="#ppt_x"/>
                                          </p:val>
                                        </p:tav>
                                      </p:tavLst>
                                    </p:anim>
                                    <p:anim calcmode="lin" valueType="num">
                                      <p:cBhvr additive="base">
                                        <p:cTn id="2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a:solidFill>
            <a:schemeClr val="accent2"/>
          </a:solidFill>
        </p:spPr>
        <p:txBody>
          <a:bodyPr>
            <a:normAutofit/>
          </a:bodyPr>
          <a:lstStyle/>
          <a:p>
            <a:r>
              <a:rPr lang="sl-SI" sz="3600" b="1" dirty="0" smtClean="0"/>
              <a:t>Politični </a:t>
            </a:r>
            <a:r>
              <a:rPr lang="sl-SI" sz="3600" b="1" dirty="0" smtClean="0"/>
              <a:t>tabori na Slovenskem</a:t>
            </a:r>
            <a:endParaRPr lang="sl-SI" sz="3600" b="1" dirty="0"/>
          </a:p>
        </p:txBody>
      </p:sp>
      <p:grpSp>
        <p:nvGrpSpPr>
          <p:cNvPr id="11" name="Skupina 10"/>
          <p:cNvGrpSpPr/>
          <p:nvPr/>
        </p:nvGrpSpPr>
        <p:grpSpPr>
          <a:xfrm>
            <a:off x="1547664" y="3068960"/>
            <a:ext cx="5562600" cy="3024336"/>
            <a:chOff x="1691680" y="3356992"/>
            <a:chExt cx="5562600" cy="3024336"/>
          </a:xfrm>
        </p:grpSpPr>
        <p:pic>
          <p:nvPicPr>
            <p:cNvPr id="3075" name="Picture 3"/>
            <p:cNvPicPr>
              <a:picLocks noChangeAspect="1" noChangeArrowheads="1"/>
            </p:cNvPicPr>
            <p:nvPr/>
          </p:nvPicPr>
          <p:blipFill>
            <a:blip r:embed="rId2" cstate="print"/>
            <a:srcRect/>
            <a:stretch>
              <a:fillRect/>
            </a:stretch>
          </p:blipFill>
          <p:spPr bwMode="auto">
            <a:xfrm>
              <a:off x="1691680" y="3356992"/>
              <a:ext cx="5562600" cy="2438400"/>
            </a:xfrm>
            <a:prstGeom prst="rect">
              <a:avLst/>
            </a:prstGeom>
            <a:noFill/>
            <a:ln w="9525">
              <a:noFill/>
              <a:miter lim="800000"/>
              <a:headEnd/>
              <a:tailEnd/>
            </a:ln>
          </p:spPr>
        </p:pic>
        <p:sp>
          <p:nvSpPr>
            <p:cNvPr id="6" name="Pravokotnik 5"/>
            <p:cNvSpPr/>
            <p:nvPr/>
          </p:nvSpPr>
          <p:spPr>
            <a:xfrm>
              <a:off x="1691680" y="5805264"/>
              <a:ext cx="5544616"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000" b="1" dirty="0" smtClean="0"/>
                <a:t>Izidi na volitvah v Sloveniji 1920 in 1927.</a:t>
              </a:r>
              <a:endParaRPr lang="sl-SI" sz="2000" b="1" dirty="0"/>
            </a:p>
          </p:txBody>
        </p:sp>
      </p:grpSp>
      <p:sp>
        <p:nvSpPr>
          <p:cNvPr id="8" name="Zaobljeni pravokotnik 7"/>
          <p:cNvSpPr/>
          <p:nvPr/>
        </p:nvSpPr>
        <p:spPr>
          <a:xfrm>
            <a:off x="3059832" y="1412776"/>
            <a:ext cx="2592288" cy="12241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400" b="1" dirty="0" smtClean="0">
                <a:solidFill>
                  <a:schemeClr val="accent2">
                    <a:lumMod val="50000"/>
                  </a:schemeClr>
                </a:solidFill>
              </a:rPr>
              <a:t>LIBERALNI TABOR</a:t>
            </a:r>
          </a:p>
          <a:p>
            <a:pPr algn="ctr"/>
            <a:r>
              <a:rPr lang="sl-SI" sz="2000" b="1" dirty="0"/>
              <a:t> </a:t>
            </a:r>
            <a:r>
              <a:rPr lang="sl-SI" sz="2000" b="1" dirty="0" smtClean="0"/>
              <a:t>- številčno šibkejši</a:t>
            </a:r>
            <a:endParaRPr lang="sl-SI" sz="2000" b="1" dirty="0"/>
          </a:p>
        </p:txBody>
      </p:sp>
      <p:sp>
        <p:nvSpPr>
          <p:cNvPr id="9" name="Zaobljeni pravokotnik 8"/>
          <p:cNvSpPr/>
          <p:nvPr/>
        </p:nvSpPr>
        <p:spPr>
          <a:xfrm>
            <a:off x="5940152" y="1412776"/>
            <a:ext cx="3096344" cy="12241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2400" b="1" dirty="0" smtClean="0">
                <a:solidFill>
                  <a:schemeClr val="accent2">
                    <a:lumMod val="50000"/>
                  </a:schemeClr>
                </a:solidFill>
              </a:rPr>
              <a:t>MARKSISTIČNI TABOR </a:t>
            </a:r>
          </a:p>
          <a:p>
            <a:pPr algn="ctr"/>
            <a:r>
              <a:rPr lang="sl-SI" sz="2000" b="1" dirty="0" smtClean="0"/>
              <a:t>- pospešeno pridobival nove člane</a:t>
            </a:r>
            <a:endParaRPr lang="sl-SI" sz="2000" b="1" dirty="0"/>
          </a:p>
        </p:txBody>
      </p:sp>
      <p:sp>
        <p:nvSpPr>
          <p:cNvPr id="10" name="Zaobljeni pravokotnik 9"/>
          <p:cNvSpPr/>
          <p:nvPr/>
        </p:nvSpPr>
        <p:spPr>
          <a:xfrm>
            <a:off x="251520" y="1412776"/>
            <a:ext cx="2520280" cy="12241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sz="2000" b="1" dirty="0" smtClean="0"/>
          </a:p>
          <a:p>
            <a:pPr algn="ctr"/>
            <a:r>
              <a:rPr lang="sl-SI" sz="2400" b="1" dirty="0" smtClean="0">
                <a:solidFill>
                  <a:schemeClr val="accent2">
                    <a:lumMod val="50000"/>
                  </a:schemeClr>
                </a:solidFill>
              </a:rPr>
              <a:t>KATOLIŠKI TABOR</a:t>
            </a:r>
          </a:p>
          <a:p>
            <a:r>
              <a:rPr lang="sl-SI" sz="2000" b="1" dirty="0" smtClean="0"/>
              <a:t>- vodilna stranka: SLS </a:t>
            </a:r>
          </a:p>
          <a:p>
            <a:pPr>
              <a:buFontTx/>
              <a:buChar char="-"/>
            </a:pPr>
            <a:r>
              <a:rPr lang="sl-SI" sz="2000" b="1" dirty="0" smtClean="0"/>
              <a:t>najmočnejši tabor</a:t>
            </a:r>
          </a:p>
          <a:p>
            <a:pPr algn="ctr"/>
            <a:endParaRPr lang="sl-SI" sz="2000" b="1" dirty="0"/>
          </a:p>
        </p:txBody>
      </p:sp>
    </p:spTree>
    <p:extLst>
      <p:ext uri="{BB962C8B-B14F-4D97-AF65-F5344CB8AC3E}">
        <p14:creationId xmlns:p14="http://schemas.microsoft.com/office/powerpoint/2010/main" val="1510476855"/>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ppt_x"/>
                                          </p:val>
                                        </p:tav>
                                        <p:tav tm="100000">
                                          <p:val>
                                            <p:strVal val="#ppt_x"/>
                                          </p:val>
                                        </p:tav>
                                      </p:tavLst>
                                    </p:anim>
                                    <p:anim calcmode="lin" valueType="num">
                                      <p:cBhvr additive="base">
                                        <p:cTn id="12" dur="2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ppt_x"/>
                                          </p:val>
                                        </p:tav>
                                        <p:tav tm="100000">
                                          <p:val>
                                            <p:strVal val="#ppt_x"/>
                                          </p:val>
                                        </p:tav>
                                      </p:tavLst>
                                    </p:anim>
                                    <p:anim calcmode="lin" valueType="num">
                                      <p:cBhvr additive="base">
                                        <p:cTn id="1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ppt_x"/>
                                          </p:val>
                                        </p:tav>
                                        <p:tav tm="100000">
                                          <p:val>
                                            <p:strVal val="#ppt_x"/>
                                          </p:val>
                                        </p:tav>
                                      </p:tavLst>
                                    </p:anim>
                                    <p:anim calcmode="lin" valueType="num">
                                      <p:cBhvr additive="base">
                                        <p:cTn id="22"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4644008" y="3717032"/>
            <a:ext cx="3876675" cy="2867025"/>
          </a:xfrm>
          <a:prstGeom prst="rect">
            <a:avLst/>
          </a:prstGeom>
          <a:noFill/>
          <a:ln w="12700">
            <a:solidFill>
              <a:schemeClr val="tx1"/>
            </a:solid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39552" y="404664"/>
            <a:ext cx="3876675" cy="3848100"/>
          </a:xfrm>
          <a:prstGeom prst="rect">
            <a:avLst/>
          </a:prstGeom>
          <a:noFill/>
          <a:ln w="12700">
            <a:solidFill>
              <a:schemeClr val="tx1"/>
            </a:solidFill>
            <a:miter lim="800000"/>
            <a:headEnd/>
            <a:tailEnd/>
          </a:ln>
        </p:spPr>
      </p:pic>
      <p:grpSp>
        <p:nvGrpSpPr>
          <p:cNvPr id="10" name="Skupina 9"/>
          <p:cNvGrpSpPr/>
          <p:nvPr/>
        </p:nvGrpSpPr>
        <p:grpSpPr>
          <a:xfrm>
            <a:off x="5220072" y="404664"/>
            <a:ext cx="2016224" cy="3096887"/>
            <a:chOff x="5220072" y="404664"/>
            <a:chExt cx="2016224" cy="3096887"/>
          </a:xfrm>
        </p:grpSpPr>
        <p:pic>
          <p:nvPicPr>
            <p:cNvPr id="4101" name="Picture 5" descr="C:\DUZS\PPT 9\Gradivo\SLIKE ZGODOVINA 9_prva izdaja\139.TIF"/>
            <p:cNvPicPr>
              <a:picLocks noChangeAspect="1" noChangeArrowheads="1"/>
            </p:cNvPicPr>
            <p:nvPr/>
          </p:nvPicPr>
          <p:blipFill>
            <a:blip r:embed="rId4" cstate="print"/>
            <a:srcRect/>
            <a:stretch>
              <a:fillRect/>
            </a:stretch>
          </p:blipFill>
          <p:spPr bwMode="auto">
            <a:xfrm>
              <a:off x="5220072" y="404664"/>
              <a:ext cx="2016224" cy="3096887"/>
            </a:xfrm>
            <a:prstGeom prst="rect">
              <a:avLst/>
            </a:prstGeom>
            <a:noFill/>
          </p:spPr>
        </p:pic>
        <p:sp>
          <p:nvSpPr>
            <p:cNvPr id="9" name="Pravokotnik 8"/>
            <p:cNvSpPr/>
            <p:nvPr/>
          </p:nvSpPr>
          <p:spPr>
            <a:xfrm>
              <a:off x="5220072" y="3284984"/>
              <a:ext cx="2016224"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1400" b="1" dirty="0" smtClean="0">
                  <a:solidFill>
                    <a:schemeClr val="tx1"/>
                  </a:solidFill>
                </a:rPr>
                <a:t>Dr. Anton Korošec</a:t>
              </a:r>
              <a:endParaRPr lang="sl-SI" sz="1400" b="1" dirty="0">
                <a:solidFill>
                  <a:schemeClr val="tx1"/>
                </a:solidFill>
              </a:endParaRPr>
            </a:p>
          </p:txBody>
        </p:sp>
      </p:grpSp>
    </p:spTree>
    <p:extLst>
      <p:ext uri="{BB962C8B-B14F-4D97-AF65-F5344CB8AC3E}">
        <p14:creationId xmlns:p14="http://schemas.microsoft.com/office/powerpoint/2010/main" val="1287913399"/>
      </p:ext>
    </p:extLst>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51520" y="1052736"/>
            <a:ext cx="3914775" cy="3886200"/>
          </a:xfrm>
          <a:prstGeom prst="rect">
            <a:avLst/>
          </a:prstGeom>
          <a:noFill/>
          <a:ln w="9525">
            <a:solidFill>
              <a:schemeClr val="accent2">
                <a:lumMod val="50000"/>
              </a:schemeClr>
            </a:solid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72000" y="3717032"/>
            <a:ext cx="3905250" cy="2886075"/>
          </a:xfrm>
          <a:prstGeom prst="rect">
            <a:avLst/>
          </a:prstGeom>
          <a:noFill/>
          <a:ln w="9525">
            <a:solidFill>
              <a:schemeClr val="accent2">
                <a:lumMod val="50000"/>
              </a:schemeClr>
            </a:solidFill>
            <a:miter lim="800000"/>
            <a:headEnd/>
            <a:tailEnd/>
          </a:ln>
        </p:spPr>
      </p:pic>
      <p:grpSp>
        <p:nvGrpSpPr>
          <p:cNvPr id="16" name="Skupina 15"/>
          <p:cNvGrpSpPr/>
          <p:nvPr/>
        </p:nvGrpSpPr>
        <p:grpSpPr>
          <a:xfrm>
            <a:off x="4427984" y="332656"/>
            <a:ext cx="2016224" cy="3096344"/>
            <a:chOff x="4427984" y="332656"/>
            <a:chExt cx="2016224" cy="3096344"/>
          </a:xfrm>
        </p:grpSpPr>
        <p:grpSp>
          <p:nvGrpSpPr>
            <p:cNvPr id="6" name="Skupina 5"/>
            <p:cNvGrpSpPr/>
            <p:nvPr/>
          </p:nvGrpSpPr>
          <p:grpSpPr>
            <a:xfrm>
              <a:off x="4427984" y="332656"/>
              <a:ext cx="2016224" cy="2752725"/>
              <a:chOff x="4427984" y="332656"/>
              <a:chExt cx="2016224" cy="2752725"/>
            </a:xfrm>
          </p:grpSpPr>
          <p:pic>
            <p:nvPicPr>
              <p:cNvPr id="5125" name="Picture 5" descr="http://upload.wikimedia.org/wikipedia/commons/thumb/1/15/Gregor_Zerjav.jpg/200px-Gregor_Zerjav.jpg">
                <a:hlinkClick r:id="rId4"/>
              </p:cNvPr>
              <p:cNvPicPr>
                <a:picLocks noChangeAspect="1" noChangeArrowheads="1"/>
              </p:cNvPicPr>
              <p:nvPr/>
            </p:nvPicPr>
            <p:blipFill>
              <a:blip r:embed="rId5" cstate="print"/>
              <a:srcRect/>
              <a:stretch>
                <a:fillRect/>
              </a:stretch>
            </p:blipFill>
            <p:spPr bwMode="auto">
              <a:xfrm>
                <a:off x="4499992" y="332656"/>
                <a:ext cx="1905000" cy="2752725"/>
              </a:xfrm>
              <a:prstGeom prst="rect">
                <a:avLst/>
              </a:prstGeom>
              <a:noFill/>
            </p:spPr>
          </p:pic>
          <p:sp>
            <p:nvSpPr>
              <p:cNvPr id="5" name="Pravokotnik 4"/>
              <p:cNvSpPr/>
              <p:nvPr/>
            </p:nvSpPr>
            <p:spPr>
              <a:xfrm>
                <a:off x="4427984" y="2780928"/>
                <a:ext cx="2016224" cy="276999"/>
              </a:xfrm>
              <a:prstGeom prst="rect">
                <a:avLst/>
              </a:prstGeom>
            </p:spPr>
            <p:txBody>
              <a:bodyPr wrap="square">
                <a:spAutoFit/>
              </a:bodyPr>
              <a:lstStyle/>
              <a:p>
                <a:r>
                  <a:rPr lang="sl-SI" sz="1200" dirty="0" smtClean="0"/>
                  <a:t>http://sl.wikipedia.org</a:t>
                </a:r>
                <a:endParaRPr lang="sl-SI" sz="1200" dirty="0"/>
              </a:p>
            </p:txBody>
          </p:sp>
        </p:grpSp>
        <p:sp>
          <p:nvSpPr>
            <p:cNvPr id="14" name="Pravokotnik 13"/>
            <p:cNvSpPr/>
            <p:nvPr/>
          </p:nvSpPr>
          <p:spPr>
            <a:xfrm>
              <a:off x="4499992" y="3068960"/>
              <a:ext cx="1944216"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1400" b="1" dirty="0" smtClean="0"/>
                <a:t>Dr. Gregor Žerjav</a:t>
              </a:r>
              <a:endParaRPr lang="sl-SI" sz="1400" b="1" dirty="0"/>
            </a:p>
          </p:txBody>
        </p:sp>
      </p:grpSp>
      <p:grpSp>
        <p:nvGrpSpPr>
          <p:cNvPr id="17" name="Skupina 16"/>
          <p:cNvGrpSpPr/>
          <p:nvPr/>
        </p:nvGrpSpPr>
        <p:grpSpPr>
          <a:xfrm>
            <a:off x="6588224" y="332656"/>
            <a:ext cx="1800200" cy="3096344"/>
            <a:chOff x="6588224" y="332656"/>
            <a:chExt cx="1800200" cy="3096344"/>
          </a:xfrm>
        </p:grpSpPr>
        <p:grpSp>
          <p:nvGrpSpPr>
            <p:cNvPr id="9" name="Skupina 8"/>
            <p:cNvGrpSpPr/>
            <p:nvPr/>
          </p:nvGrpSpPr>
          <p:grpSpPr>
            <a:xfrm>
              <a:off x="6588224" y="332656"/>
              <a:ext cx="1786134" cy="2736304"/>
              <a:chOff x="6588224" y="332656"/>
              <a:chExt cx="1786134" cy="2736304"/>
            </a:xfrm>
          </p:grpSpPr>
          <p:pic>
            <p:nvPicPr>
              <p:cNvPr id="5127" name="Picture 7" descr="Slika:Albert Kramer 1930s.jpg">
                <a:hlinkClick r:id="rId6"/>
              </p:cNvPr>
              <p:cNvPicPr>
                <a:picLocks noChangeAspect="1" noChangeArrowheads="1"/>
              </p:cNvPicPr>
              <p:nvPr/>
            </p:nvPicPr>
            <p:blipFill>
              <a:blip r:embed="rId7" cstate="print"/>
              <a:srcRect/>
              <a:stretch>
                <a:fillRect/>
              </a:stretch>
            </p:blipFill>
            <p:spPr bwMode="auto">
              <a:xfrm>
                <a:off x="6588224" y="332656"/>
                <a:ext cx="1786134" cy="2736304"/>
              </a:xfrm>
              <a:prstGeom prst="rect">
                <a:avLst/>
              </a:prstGeom>
              <a:noFill/>
            </p:spPr>
          </p:pic>
          <p:sp>
            <p:nvSpPr>
              <p:cNvPr id="8" name="Pravokotnik 7"/>
              <p:cNvSpPr/>
              <p:nvPr/>
            </p:nvSpPr>
            <p:spPr>
              <a:xfrm>
                <a:off x="6660232" y="2780928"/>
                <a:ext cx="1709936" cy="276999"/>
              </a:xfrm>
              <a:prstGeom prst="rect">
                <a:avLst/>
              </a:prstGeom>
            </p:spPr>
            <p:txBody>
              <a:bodyPr wrap="square">
                <a:spAutoFit/>
              </a:bodyPr>
              <a:lstStyle/>
              <a:p>
                <a:r>
                  <a:rPr lang="sl-SI" sz="1200" dirty="0" smtClean="0"/>
                  <a:t>http://sl.wikipedia.org</a:t>
                </a:r>
                <a:endParaRPr lang="sl-SI" sz="1200" dirty="0"/>
              </a:p>
            </p:txBody>
          </p:sp>
        </p:grpSp>
        <p:sp>
          <p:nvSpPr>
            <p:cNvPr id="15" name="Pravokotnik 14"/>
            <p:cNvSpPr/>
            <p:nvPr/>
          </p:nvSpPr>
          <p:spPr>
            <a:xfrm>
              <a:off x="6588224" y="3068960"/>
              <a:ext cx="1800200"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1400" b="1" dirty="0" smtClean="0"/>
                <a:t>Dr. Albert Kramer</a:t>
              </a:r>
              <a:endParaRPr lang="sl-SI" sz="1400" b="1" dirty="0"/>
            </a:p>
          </p:txBody>
        </p:sp>
      </p:grpSp>
    </p:spTree>
    <p:extLst>
      <p:ext uri="{BB962C8B-B14F-4D97-AF65-F5344CB8AC3E}">
        <p14:creationId xmlns:p14="http://schemas.microsoft.com/office/powerpoint/2010/main" val="2884376707"/>
      </p:ext>
    </p:extLst>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1520" y="1196752"/>
            <a:ext cx="3867150" cy="3867150"/>
          </a:xfrm>
          <a:prstGeom prst="rect">
            <a:avLst/>
          </a:prstGeom>
          <a:noFill/>
          <a:ln w="9525">
            <a:solidFill>
              <a:schemeClr val="accent2">
                <a:lumMod val="50000"/>
              </a:schemeClr>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788024" y="3284984"/>
            <a:ext cx="3463677" cy="3423214"/>
          </a:xfrm>
          <a:prstGeom prst="rect">
            <a:avLst/>
          </a:prstGeom>
          <a:noFill/>
          <a:ln w="9525">
            <a:solidFill>
              <a:schemeClr val="accent2">
                <a:lumMod val="75000"/>
              </a:schemeClr>
            </a:solidFill>
            <a:miter lim="800000"/>
            <a:headEnd/>
            <a:tailEnd/>
          </a:ln>
        </p:spPr>
      </p:pic>
      <p:grpSp>
        <p:nvGrpSpPr>
          <p:cNvPr id="15" name="Skupina 14"/>
          <p:cNvGrpSpPr/>
          <p:nvPr/>
        </p:nvGrpSpPr>
        <p:grpSpPr>
          <a:xfrm>
            <a:off x="4283968" y="116632"/>
            <a:ext cx="2141984" cy="3024336"/>
            <a:chOff x="4283968" y="116632"/>
            <a:chExt cx="2141984" cy="3024336"/>
          </a:xfrm>
        </p:grpSpPr>
        <p:grpSp>
          <p:nvGrpSpPr>
            <p:cNvPr id="11" name="Skupina 10"/>
            <p:cNvGrpSpPr/>
            <p:nvPr/>
          </p:nvGrpSpPr>
          <p:grpSpPr>
            <a:xfrm>
              <a:off x="4283968" y="116632"/>
              <a:ext cx="2141984" cy="2816719"/>
              <a:chOff x="4283968" y="116632"/>
              <a:chExt cx="2141984" cy="2816719"/>
            </a:xfrm>
          </p:grpSpPr>
          <p:pic>
            <p:nvPicPr>
              <p:cNvPr id="6149" name="Picture 5" descr="Anton Kristan 1920s.jpg">
                <a:hlinkClick r:id="rId4"/>
              </p:cNvPr>
              <p:cNvPicPr>
                <a:picLocks noChangeAspect="1" noChangeArrowheads="1"/>
              </p:cNvPicPr>
              <p:nvPr/>
            </p:nvPicPr>
            <p:blipFill>
              <a:blip r:embed="rId5" cstate="print"/>
              <a:srcRect/>
              <a:stretch>
                <a:fillRect/>
              </a:stretch>
            </p:blipFill>
            <p:spPr bwMode="auto">
              <a:xfrm>
                <a:off x="4283968" y="116632"/>
                <a:ext cx="2071117" cy="2816719"/>
              </a:xfrm>
              <a:prstGeom prst="rect">
                <a:avLst/>
              </a:prstGeom>
              <a:noFill/>
            </p:spPr>
          </p:pic>
          <p:sp>
            <p:nvSpPr>
              <p:cNvPr id="7" name="Pravokotnik 6"/>
              <p:cNvSpPr/>
              <p:nvPr/>
            </p:nvSpPr>
            <p:spPr>
              <a:xfrm>
                <a:off x="4283968" y="2564904"/>
                <a:ext cx="2141984" cy="276999"/>
              </a:xfrm>
              <a:prstGeom prst="rect">
                <a:avLst/>
              </a:prstGeom>
            </p:spPr>
            <p:txBody>
              <a:bodyPr wrap="square">
                <a:spAutoFit/>
              </a:bodyPr>
              <a:lstStyle/>
              <a:p>
                <a:r>
                  <a:rPr lang="sl-SI" sz="1200" dirty="0" smtClean="0"/>
                  <a:t>http://sl.wikipedia.org</a:t>
                </a:r>
                <a:endParaRPr lang="sl-SI" sz="1200" dirty="0"/>
              </a:p>
            </p:txBody>
          </p:sp>
        </p:grpSp>
        <p:sp>
          <p:nvSpPr>
            <p:cNvPr id="12" name="Pravokotnik 11"/>
            <p:cNvSpPr/>
            <p:nvPr/>
          </p:nvSpPr>
          <p:spPr>
            <a:xfrm>
              <a:off x="4283968" y="2924944"/>
              <a:ext cx="2088232"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1400" b="1" dirty="0" smtClean="0">
                  <a:solidFill>
                    <a:schemeClr val="tx1"/>
                  </a:solidFill>
                </a:rPr>
                <a:t>Dr. Anton Kristan</a:t>
              </a:r>
              <a:endParaRPr lang="sl-SI" sz="1400" b="1" dirty="0">
                <a:solidFill>
                  <a:schemeClr val="tx1"/>
                </a:solidFill>
              </a:endParaRPr>
            </a:p>
          </p:txBody>
        </p:sp>
      </p:grpSp>
      <p:grpSp>
        <p:nvGrpSpPr>
          <p:cNvPr id="14" name="Skupina 13"/>
          <p:cNvGrpSpPr/>
          <p:nvPr/>
        </p:nvGrpSpPr>
        <p:grpSpPr>
          <a:xfrm>
            <a:off x="6732240" y="188640"/>
            <a:ext cx="1800200" cy="3024336"/>
            <a:chOff x="6732240" y="188640"/>
            <a:chExt cx="1800200" cy="3024336"/>
          </a:xfrm>
        </p:grpSpPr>
        <p:grpSp>
          <p:nvGrpSpPr>
            <p:cNvPr id="10" name="Skupina 9"/>
            <p:cNvGrpSpPr/>
            <p:nvPr/>
          </p:nvGrpSpPr>
          <p:grpSpPr>
            <a:xfrm>
              <a:off x="6732240" y="188640"/>
              <a:ext cx="1800200" cy="2742758"/>
              <a:chOff x="6732240" y="188640"/>
              <a:chExt cx="1800200" cy="2742758"/>
            </a:xfrm>
          </p:grpSpPr>
          <p:pic>
            <p:nvPicPr>
              <p:cNvPr id="6151" name="Picture 7" descr="Slika:Edvard Kardelj.jpg">
                <a:hlinkClick r:id="rId6"/>
              </p:cNvPr>
              <p:cNvPicPr>
                <a:picLocks noChangeAspect="1" noChangeArrowheads="1"/>
              </p:cNvPicPr>
              <p:nvPr/>
            </p:nvPicPr>
            <p:blipFill>
              <a:blip r:embed="rId7" cstate="print"/>
              <a:srcRect/>
              <a:stretch>
                <a:fillRect/>
              </a:stretch>
            </p:blipFill>
            <p:spPr bwMode="auto">
              <a:xfrm>
                <a:off x="6732240" y="188640"/>
                <a:ext cx="1800200" cy="2742758"/>
              </a:xfrm>
              <a:prstGeom prst="rect">
                <a:avLst/>
              </a:prstGeom>
              <a:noFill/>
            </p:spPr>
          </p:pic>
          <p:sp>
            <p:nvSpPr>
              <p:cNvPr id="9" name="Pravokotnik 8"/>
              <p:cNvSpPr/>
              <p:nvPr/>
            </p:nvSpPr>
            <p:spPr>
              <a:xfrm>
                <a:off x="6732240" y="2636912"/>
                <a:ext cx="1728192" cy="276999"/>
              </a:xfrm>
              <a:prstGeom prst="rect">
                <a:avLst/>
              </a:prstGeom>
            </p:spPr>
            <p:txBody>
              <a:bodyPr wrap="square">
                <a:spAutoFit/>
              </a:bodyPr>
              <a:lstStyle/>
              <a:p>
                <a:r>
                  <a:rPr lang="sl-SI" sz="1200" dirty="0" smtClean="0"/>
                  <a:t>http://sl.wikipedia.org</a:t>
                </a:r>
                <a:endParaRPr lang="sl-SI" sz="1200" dirty="0"/>
              </a:p>
            </p:txBody>
          </p:sp>
        </p:grpSp>
        <p:sp>
          <p:nvSpPr>
            <p:cNvPr id="13" name="Pravokotnik 12"/>
            <p:cNvSpPr/>
            <p:nvPr/>
          </p:nvSpPr>
          <p:spPr>
            <a:xfrm>
              <a:off x="6732240" y="2924944"/>
              <a:ext cx="1800200"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1400" b="1" dirty="0" smtClean="0">
                  <a:solidFill>
                    <a:schemeClr val="tx1"/>
                  </a:solidFill>
                </a:rPr>
                <a:t>Dr. Edvard Kardelj</a:t>
              </a:r>
              <a:endParaRPr lang="sl-SI" sz="1400" b="1" dirty="0">
                <a:solidFill>
                  <a:schemeClr val="tx1"/>
                </a:solidFill>
              </a:endParaRPr>
            </a:p>
          </p:txBody>
        </p:sp>
      </p:grpSp>
    </p:spTree>
    <p:extLst>
      <p:ext uri="{BB962C8B-B14F-4D97-AF65-F5344CB8AC3E}">
        <p14:creationId xmlns:p14="http://schemas.microsoft.com/office/powerpoint/2010/main" val="837685856"/>
      </p:ext>
    </p:extLst>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15162" y="20503"/>
            <a:ext cx="9144000" cy="1431925"/>
          </a:xfrm>
        </p:spPr>
        <p:txBody>
          <a:bodyPr/>
          <a:lstStyle/>
          <a:p>
            <a:pPr algn="ctr" eaLnBrk="1" hangingPunct="1">
              <a:defRPr/>
            </a:pPr>
            <a:r>
              <a:rPr lang="sl-SI" sz="4200" b="1" dirty="0" smtClean="0">
                <a:solidFill>
                  <a:srgbClr val="C00000"/>
                </a:solidFill>
                <a:effectLst>
                  <a:outerShdw blurRad="38100" dist="38100" dir="2700000" algn="tl">
                    <a:srgbClr val="000000">
                      <a:alpha val="43137"/>
                    </a:srgbClr>
                  </a:outerShdw>
                </a:effectLst>
              </a:rPr>
              <a:t>3.2 KRALJEVINA SHS IN BOJ ZA MEJE</a:t>
            </a:r>
            <a:endParaRPr lang="sl-SI" sz="4200" b="1" dirty="0" smtClean="0">
              <a:solidFill>
                <a:srgbClr val="C00000"/>
              </a:solidFill>
              <a:effectLst>
                <a:outerShdw blurRad="38100" dist="38100" dir="2700000" algn="tl">
                  <a:srgbClr val="000000">
                    <a:alpha val="43137"/>
                  </a:srgbClr>
                </a:outerShdw>
              </a:effectLst>
            </a:endParaRPr>
          </a:p>
        </p:txBody>
      </p:sp>
      <p:sp>
        <p:nvSpPr>
          <p:cNvPr id="6147" name="Rectangle 3"/>
          <p:cNvSpPr>
            <a:spLocks noGrp="1" noRot="1" noChangeArrowheads="1"/>
          </p:cNvSpPr>
          <p:nvPr>
            <p:ph type="body" idx="1"/>
          </p:nvPr>
        </p:nvSpPr>
        <p:spPr>
          <a:xfrm>
            <a:off x="-7987" y="1268760"/>
            <a:ext cx="9144000" cy="5589240"/>
          </a:xfrm>
        </p:spPr>
        <p:txBody>
          <a:bodyPr>
            <a:normAutofit/>
          </a:bodyPr>
          <a:lstStyle/>
          <a:p>
            <a:pPr eaLnBrk="1" hangingPunct="1">
              <a:buFont typeface="Wingdings" panose="05000000000000000000" pitchFamily="2" charset="2"/>
              <a:buNone/>
              <a:defRPr/>
            </a:pPr>
            <a:r>
              <a:rPr lang="sl-SI" sz="2600" b="1" dirty="0" smtClean="0">
                <a:solidFill>
                  <a:srgbClr val="FF3300"/>
                </a:solidFill>
              </a:rPr>
              <a:t>1. BOJ ZA SEVERNO MEJO</a:t>
            </a:r>
          </a:p>
          <a:p>
            <a:pPr algn="just" eaLnBrk="1" hangingPunct="1">
              <a:buFont typeface="Wingdings" panose="05000000000000000000" pitchFamily="2" charset="2"/>
              <a:buNone/>
              <a:defRPr/>
            </a:pPr>
            <a:r>
              <a:rPr lang="sl-SI" sz="2400" dirty="0" smtClean="0"/>
              <a:t>	</a:t>
            </a:r>
            <a:r>
              <a:rPr lang="sl-SI" sz="2000" dirty="0" smtClean="0"/>
              <a:t>Ugodno severno </a:t>
            </a:r>
            <a:r>
              <a:rPr lang="sl-SI" sz="2000" dirty="0" smtClean="0"/>
              <a:t>mejo </a:t>
            </a:r>
            <a:r>
              <a:rPr lang="sl-SI" sz="2000" dirty="0" smtClean="0"/>
              <a:t>na Štajerskem (</a:t>
            </a:r>
            <a:r>
              <a:rPr lang="sl-SI" sz="2000" b="1" i="1" dirty="0" smtClean="0">
                <a:solidFill>
                  <a:schemeClr val="folHlink"/>
                </a:solidFill>
              </a:rPr>
              <a:t>Maribor </a:t>
            </a:r>
            <a:r>
              <a:rPr lang="sl-SI" sz="2000" b="1" i="1" dirty="0" smtClean="0">
                <a:solidFill>
                  <a:schemeClr val="folHlink"/>
                </a:solidFill>
              </a:rPr>
              <a:t>in </a:t>
            </a:r>
            <a:r>
              <a:rPr lang="sl-SI" sz="2000" b="1" i="1" dirty="0" smtClean="0">
                <a:solidFill>
                  <a:schemeClr val="folHlink"/>
                </a:solidFill>
              </a:rPr>
              <a:t>okolico</a:t>
            </a:r>
            <a:r>
              <a:rPr lang="sl-SI" sz="2000" b="1" i="1" dirty="0" smtClean="0"/>
              <a:t>)</a:t>
            </a:r>
            <a:r>
              <a:rPr lang="sl-SI" sz="2000" dirty="0" smtClean="0"/>
              <a:t> doseže </a:t>
            </a:r>
            <a:r>
              <a:rPr lang="sl-SI" sz="2000" b="1" i="1" dirty="0" smtClean="0">
                <a:hlinkClick r:id="rId2"/>
              </a:rPr>
              <a:t>Rudolf </a:t>
            </a:r>
            <a:r>
              <a:rPr lang="sl-SI" sz="2000" b="1" i="1" dirty="0" smtClean="0">
                <a:hlinkClick r:id="rId2"/>
              </a:rPr>
              <a:t>Maister</a:t>
            </a:r>
            <a:r>
              <a:rPr lang="sl-SI" sz="2000" b="1" i="1" dirty="0" smtClean="0"/>
              <a:t>. </a:t>
            </a:r>
            <a:r>
              <a:rPr lang="sl-SI" sz="2000" dirty="0" smtClean="0"/>
              <a:t>Na </a:t>
            </a:r>
            <a:r>
              <a:rPr lang="sl-SI" sz="2000" b="1" i="1" dirty="0" smtClean="0">
                <a:solidFill>
                  <a:schemeClr val="folHlink"/>
                </a:solidFill>
              </a:rPr>
              <a:t>Koroškem</a:t>
            </a:r>
            <a:r>
              <a:rPr lang="sl-SI" sz="2000" dirty="0" smtClean="0"/>
              <a:t> </a:t>
            </a:r>
            <a:r>
              <a:rPr lang="sl-SI" sz="2000" dirty="0" smtClean="0"/>
              <a:t>podobno </a:t>
            </a:r>
            <a:r>
              <a:rPr lang="sl-SI" sz="2000" dirty="0" smtClean="0"/>
              <a:t>ni </a:t>
            </a:r>
            <a:r>
              <a:rPr lang="sl-SI" sz="2000" dirty="0" smtClean="0"/>
              <a:t>uspelo in na </a:t>
            </a:r>
            <a:r>
              <a:rPr lang="sl-SI" sz="2000" b="1" i="1" dirty="0" smtClean="0">
                <a:solidFill>
                  <a:schemeClr val="folHlink"/>
                </a:solidFill>
                <a:hlinkClick r:id="rId3"/>
              </a:rPr>
              <a:t>plebiscitu</a:t>
            </a:r>
            <a:r>
              <a:rPr lang="sl-SI" sz="2000" dirty="0" smtClean="0"/>
              <a:t> </a:t>
            </a:r>
            <a:r>
              <a:rPr lang="sl-SI" sz="2000" dirty="0" smtClean="0"/>
              <a:t>10. </a:t>
            </a:r>
            <a:r>
              <a:rPr lang="sl-SI" sz="2000" dirty="0" smtClean="0"/>
              <a:t>10. 1920 je večina podprla </a:t>
            </a:r>
            <a:r>
              <a:rPr lang="sl-SI" sz="2000" b="1" i="1" dirty="0" smtClean="0">
                <a:solidFill>
                  <a:schemeClr val="folHlink"/>
                </a:solidFill>
              </a:rPr>
              <a:t>Avstrijo.</a:t>
            </a:r>
          </a:p>
          <a:p>
            <a:pPr>
              <a:buNone/>
              <a:defRPr/>
            </a:pPr>
            <a:r>
              <a:rPr lang="sl-SI" sz="2400" b="1" dirty="0">
                <a:solidFill>
                  <a:srgbClr val="FF3300"/>
                </a:solidFill>
              </a:rPr>
              <a:t>2. BOJ ZA ZAHODNO MEJO</a:t>
            </a:r>
          </a:p>
          <a:p>
            <a:pPr algn="just">
              <a:buNone/>
              <a:defRPr/>
            </a:pPr>
            <a:r>
              <a:rPr lang="sl-SI" sz="2400" dirty="0"/>
              <a:t>	</a:t>
            </a:r>
            <a:r>
              <a:rPr lang="sl-SI" sz="2000" dirty="0" smtClean="0"/>
              <a:t>Zaradi </a:t>
            </a:r>
            <a:r>
              <a:rPr lang="sl-SI" sz="2000" b="1" i="1" dirty="0">
                <a:solidFill>
                  <a:schemeClr val="folHlink"/>
                </a:solidFill>
              </a:rPr>
              <a:t>londonskega sporazuma</a:t>
            </a:r>
            <a:r>
              <a:rPr lang="sl-SI" sz="2000" b="1" i="1" dirty="0"/>
              <a:t> </a:t>
            </a:r>
            <a:r>
              <a:rPr lang="sl-SI" sz="2000" i="1" dirty="0"/>
              <a:t>(</a:t>
            </a:r>
            <a:r>
              <a:rPr lang="sl-SI" sz="2000" i="1" dirty="0" smtClean="0"/>
              <a:t>1915)</a:t>
            </a:r>
            <a:r>
              <a:rPr lang="sl-SI" sz="2000" dirty="0" smtClean="0"/>
              <a:t> Italija novembra </a:t>
            </a:r>
            <a:r>
              <a:rPr lang="sl-SI" sz="2000" dirty="0"/>
              <a:t>1920 </a:t>
            </a:r>
            <a:r>
              <a:rPr lang="sl-SI" sz="2000" dirty="0" smtClean="0"/>
              <a:t>z </a:t>
            </a:r>
            <a:r>
              <a:rPr lang="sl-SI" sz="2000" b="1" i="1" dirty="0" smtClean="0">
                <a:hlinkClick r:id="rId4"/>
              </a:rPr>
              <a:t>rapalsko pogodbo</a:t>
            </a:r>
            <a:r>
              <a:rPr lang="sl-SI" sz="2000" dirty="0" smtClean="0"/>
              <a:t>, dobi celotno Primorsko.</a:t>
            </a:r>
          </a:p>
          <a:p>
            <a:pPr>
              <a:buNone/>
              <a:defRPr/>
            </a:pPr>
            <a:r>
              <a:rPr lang="sl-SI" sz="2600" b="1" dirty="0">
                <a:solidFill>
                  <a:srgbClr val="FF3300"/>
                </a:solidFill>
              </a:rPr>
              <a:t>3. BOJ ZA VZHODNO MEJO</a:t>
            </a:r>
          </a:p>
          <a:p>
            <a:pPr algn="just">
              <a:buNone/>
              <a:defRPr/>
            </a:pPr>
            <a:r>
              <a:rPr lang="sl-SI" sz="2000" dirty="0"/>
              <a:t>	</a:t>
            </a:r>
            <a:r>
              <a:rPr lang="sl-SI" sz="2000" dirty="0" smtClean="0"/>
              <a:t>Revolucijo na </a:t>
            </a:r>
            <a:r>
              <a:rPr lang="sl-SI" sz="2000" dirty="0"/>
              <a:t>Madžarskem leta 1919 </a:t>
            </a:r>
            <a:r>
              <a:rPr lang="sl-SI" sz="2000" dirty="0" smtClean="0"/>
              <a:t>zatrejo in </a:t>
            </a:r>
            <a:r>
              <a:rPr lang="sl-SI" sz="2000" dirty="0"/>
              <a:t>kraljevini SHS </a:t>
            </a:r>
            <a:r>
              <a:rPr lang="sl-SI" sz="2000" dirty="0" smtClean="0"/>
              <a:t>pripade tudi </a:t>
            </a:r>
            <a:r>
              <a:rPr lang="sl-SI" sz="2000" b="1" i="1" dirty="0" smtClean="0">
                <a:solidFill>
                  <a:schemeClr val="folHlink"/>
                </a:solidFill>
              </a:rPr>
              <a:t>Prekmurje</a:t>
            </a:r>
            <a:r>
              <a:rPr lang="sl-SI" sz="2000" dirty="0" smtClean="0"/>
              <a:t>. Mejo določi </a:t>
            </a:r>
            <a:r>
              <a:rPr lang="sl-SI" sz="2000" b="1" i="1" dirty="0" smtClean="0">
                <a:solidFill>
                  <a:schemeClr val="folHlink"/>
                </a:solidFill>
              </a:rPr>
              <a:t>trianonska</a:t>
            </a:r>
            <a:r>
              <a:rPr lang="sl-SI" sz="2000" b="1" i="1" dirty="0" smtClean="0"/>
              <a:t> </a:t>
            </a:r>
            <a:r>
              <a:rPr lang="sl-SI" sz="2000" b="1" i="1" dirty="0" smtClean="0">
                <a:solidFill>
                  <a:schemeClr val="folHlink"/>
                </a:solidFill>
              </a:rPr>
              <a:t>pogodba</a:t>
            </a:r>
            <a:r>
              <a:rPr lang="sl-SI" sz="2000" b="1" i="1" dirty="0" smtClean="0"/>
              <a:t> </a:t>
            </a:r>
            <a:r>
              <a:rPr lang="sl-SI" sz="2000" dirty="0" smtClean="0"/>
              <a:t> </a:t>
            </a:r>
            <a:r>
              <a:rPr lang="sl-SI" sz="2000" dirty="0"/>
              <a:t>poleti 1920</a:t>
            </a:r>
            <a:r>
              <a:rPr lang="sl-SI" sz="2000" dirty="0" smtClean="0"/>
              <a:t>.</a:t>
            </a:r>
          </a:p>
          <a:p>
            <a:pPr algn="just">
              <a:buNone/>
              <a:defRPr/>
            </a:pPr>
            <a:r>
              <a:rPr lang="sl-SI" sz="2400" b="1" dirty="0" smtClean="0">
                <a:solidFill>
                  <a:srgbClr val="FF0000"/>
                </a:solidFill>
              </a:rPr>
              <a:t>4. KRALJEVINA SHS</a:t>
            </a:r>
          </a:p>
          <a:p>
            <a:pPr algn="just">
              <a:buNone/>
              <a:defRPr/>
            </a:pPr>
            <a:r>
              <a:rPr lang="sl-SI" sz="2000" dirty="0" smtClean="0"/>
              <a:t>	Kljub srbskim obljubam je bila izrazito centralistična, unitarna in močno raznolika. Slovenci avtonomije ne dobijo. Sodobna Vidovdanska ustava (1921) pa vsaj na papirju zagotovi parlamentarno monarhijo in delitev oblasti. Slovenci so bili še naprej močno politično razdeljeni na katoliški (večinski), liberalni in delavski tabor.</a:t>
            </a:r>
            <a:endParaRPr lang="sl-SI" sz="2000" dirty="0"/>
          </a:p>
          <a:p>
            <a:pPr algn="just" eaLnBrk="1" hangingPunct="1">
              <a:buFont typeface="Wingdings" panose="05000000000000000000" pitchFamily="2" charset="2"/>
              <a:buNone/>
              <a:defRPr/>
            </a:pPr>
            <a:endParaRPr lang="sl-SI" sz="2000" b="1" i="1" dirty="0" smtClean="0"/>
          </a:p>
        </p:txBody>
      </p:sp>
    </p:spTree>
    <p:extLst>
      <p:ext uri="{BB962C8B-B14F-4D97-AF65-F5344CB8AC3E}">
        <p14:creationId xmlns:p14="http://schemas.microsoft.com/office/powerpoint/2010/main" val="206600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Skupina 13"/>
          <p:cNvGrpSpPr/>
          <p:nvPr/>
        </p:nvGrpSpPr>
        <p:grpSpPr>
          <a:xfrm>
            <a:off x="1907704" y="1556792"/>
            <a:ext cx="5328592" cy="4252714"/>
            <a:chOff x="1763688" y="1484784"/>
            <a:chExt cx="5328592" cy="4252714"/>
          </a:xfrm>
        </p:grpSpPr>
        <p:pic>
          <p:nvPicPr>
            <p:cNvPr id="1027" name="Picture 3"/>
            <p:cNvPicPr>
              <a:picLocks noChangeAspect="1" noChangeArrowheads="1"/>
            </p:cNvPicPr>
            <p:nvPr/>
          </p:nvPicPr>
          <p:blipFill>
            <a:blip r:embed="rId2" cstate="print"/>
            <a:srcRect/>
            <a:stretch>
              <a:fillRect/>
            </a:stretch>
          </p:blipFill>
          <p:spPr bwMode="auto">
            <a:xfrm>
              <a:off x="2123728" y="2060848"/>
              <a:ext cx="4552950" cy="3676650"/>
            </a:xfrm>
            <a:prstGeom prst="rect">
              <a:avLst/>
            </a:prstGeom>
            <a:noFill/>
            <a:ln w="9525">
              <a:solidFill>
                <a:schemeClr val="accent3">
                  <a:lumMod val="50000"/>
                </a:schemeClr>
              </a:solidFill>
              <a:miter lim="800000"/>
              <a:headEnd/>
              <a:tailEnd/>
            </a:ln>
          </p:spPr>
        </p:pic>
        <p:cxnSp>
          <p:nvCxnSpPr>
            <p:cNvPr id="8" name="Raven puščični konektor 7"/>
            <p:cNvCxnSpPr/>
            <p:nvPr/>
          </p:nvCxnSpPr>
          <p:spPr>
            <a:xfrm flipV="1">
              <a:off x="3779912" y="1484784"/>
              <a:ext cx="0" cy="1512168"/>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Raven puščični konektor 9"/>
            <p:cNvCxnSpPr/>
            <p:nvPr/>
          </p:nvCxnSpPr>
          <p:spPr>
            <a:xfrm flipH="1">
              <a:off x="1763688" y="3861048"/>
              <a:ext cx="1152128" cy="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Raven puščični konektor 11"/>
            <p:cNvCxnSpPr/>
            <p:nvPr/>
          </p:nvCxnSpPr>
          <p:spPr>
            <a:xfrm flipV="1">
              <a:off x="6300192" y="1988840"/>
              <a:ext cx="792088" cy="576064"/>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6" name="Zaobljeni pravokotnik 15"/>
          <p:cNvSpPr/>
          <p:nvPr/>
        </p:nvSpPr>
        <p:spPr>
          <a:xfrm>
            <a:off x="2555776" y="620688"/>
            <a:ext cx="2592288" cy="792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smtClean="0">
                <a:solidFill>
                  <a:schemeClr val="tx1"/>
                </a:solidFill>
              </a:rPr>
              <a:t>MEJA Z AVSTRIJO</a:t>
            </a:r>
            <a:endParaRPr lang="sl-SI" sz="2000" b="1" dirty="0">
              <a:solidFill>
                <a:schemeClr val="tx1"/>
              </a:solidFill>
            </a:endParaRPr>
          </a:p>
        </p:txBody>
      </p:sp>
      <p:sp>
        <p:nvSpPr>
          <p:cNvPr id="17" name="Zaobljeni pravokotnik 16"/>
          <p:cNvSpPr/>
          <p:nvPr/>
        </p:nvSpPr>
        <p:spPr>
          <a:xfrm>
            <a:off x="395536" y="3429000"/>
            <a:ext cx="1331640" cy="10801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smtClean="0">
                <a:solidFill>
                  <a:schemeClr val="tx1"/>
                </a:solidFill>
              </a:rPr>
              <a:t> MEJA Z ITALIJO</a:t>
            </a:r>
            <a:endParaRPr lang="sl-SI" sz="2000" b="1" dirty="0">
              <a:solidFill>
                <a:schemeClr val="tx1"/>
              </a:solidFill>
            </a:endParaRPr>
          </a:p>
        </p:txBody>
      </p:sp>
      <p:sp>
        <p:nvSpPr>
          <p:cNvPr id="18" name="Zaobljeni pravokotnik 17"/>
          <p:cNvSpPr/>
          <p:nvPr/>
        </p:nvSpPr>
        <p:spPr>
          <a:xfrm>
            <a:off x="7236296" y="980728"/>
            <a:ext cx="1656184" cy="10081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smtClean="0">
                <a:solidFill>
                  <a:schemeClr val="tx1"/>
                </a:solidFill>
              </a:rPr>
              <a:t>MEJA Z MADŽARSKO</a:t>
            </a:r>
            <a:endParaRPr lang="sl-SI" sz="2000" b="1" dirty="0">
              <a:solidFill>
                <a:schemeClr val="tx1"/>
              </a:solidFill>
            </a:endParaRPr>
          </a:p>
        </p:txBody>
      </p:sp>
    </p:spTree>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78098"/>
          </a:xfrm>
        </p:spPr>
        <p:style>
          <a:lnRef idx="2">
            <a:schemeClr val="accent1"/>
          </a:lnRef>
          <a:fillRef idx="1">
            <a:schemeClr val="lt1"/>
          </a:fillRef>
          <a:effectRef idx="0">
            <a:schemeClr val="accent1"/>
          </a:effectRef>
          <a:fontRef idx="minor">
            <a:schemeClr val="dk1"/>
          </a:fontRef>
        </p:style>
        <p:txBody>
          <a:bodyPr>
            <a:normAutofit/>
          </a:bodyPr>
          <a:lstStyle/>
          <a:p>
            <a:r>
              <a:rPr lang="sl-SI" sz="3600" b="1" dirty="0" smtClean="0"/>
              <a:t>Boji za severno mejo</a:t>
            </a:r>
            <a:endParaRPr lang="sl-SI" sz="3600" b="1" dirty="0"/>
          </a:p>
        </p:txBody>
      </p:sp>
      <p:pic>
        <p:nvPicPr>
          <p:cNvPr id="2051" name="Picture 3"/>
          <p:cNvPicPr>
            <a:picLocks noChangeAspect="1" noChangeArrowheads="1"/>
          </p:cNvPicPr>
          <p:nvPr/>
        </p:nvPicPr>
        <p:blipFill>
          <a:blip r:embed="rId2" cstate="print"/>
          <a:srcRect/>
          <a:stretch>
            <a:fillRect/>
          </a:stretch>
        </p:blipFill>
        <p:spPr bwMode="auto">
          <a:xfrm>
            <a:off x="251520" y="3356992"/>
            <a:ext cx="2247900" cy="2514600"/>
          </a:xfrm>
          <a:prstGeom prst="rect">
            <a:avLst/>
          </a:prstGeom>
          <a:noFill/>
          <a:ln w="12700">
            <a:solidFill>
              <a:schemeClr val="accent1"/>
            </a:solid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611560" y="1556792"/>
            <a:ext cx="8166316" cy="1584176"/>
          </a:xfrm>
          <a:prstGeom prst="rect">
            <a:avLst/>
          </a:prstGeom>
          <a:noFill/>
          <a:ln w="12700">
            <a:solidFill>
              <a:schemeClr val="accent1"/>
            </a:solid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699792" y="3789040"/>
            <a:ext cx="6305178" cy="1352550"/>
          </a:xfrm>
          <a:prstGeom prst="rect">
            <a:avLst/>
          </a:prstGeom>
          <a:noFill/>
          <a:ln w="12700">
            <a:solidFill>
              <a:schemeClr val="accent1"/>
            </a:solidFill>
            <a:miter lim="800000"/>
            <a:headEnd/>
            <a:tailEnd/>
          </a:ln>
        </p:spPr>
      </p:pic>
      <p:sp>
        <p:nvSpPr>
          <p:cNvPr id="7" name="Zaobljeni pravokotnik 6">
            <a:hlinkClick r:id="rId5" tooltip="Rudolf Maister"/>
          </p:cNvPr>
          <p:cNvSpPr/>
          <p:nvPr/>
        </p:nvSpPr>
        <p:spPr>
          <a:xfrm>
            <a:off x="2915816" y="6093296"/>
            <a:ext cx="1944216" cy="5040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sl-SI" dirty="0" smtClean="0"/>
              <a:t>Film R. Maister</a:t>
            </a:r>
            <a:endParaRPr lang="sl-SI" dirty="0"/>
          </a:p>
        </p:txBody>
      </p:sp>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51520" y="3717032"/>
            <a:ext cx="4370454" cy="2880320"/>
          </a:xfrm>
          <a:prstGeom prst="rect">
            <a:avLst/>
          </a:prstGeom>
          <a:noFill/>
          <a:ln w="12700">
            <a:solidFill>
              <a:schemeClr val="tx1"/>
            </a:solid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51520" y="476672"/>
            <a:ext cx="2646096" cy="3168352"/>
          </a:xfrm>
          <a:prstGeom prst="rect">
            <a:avLst/>
          </a:prstGeom>
          <a:noFill/>
          <a:ln w="12700">
            <a:solidFill>
              <a:schemeClr val="tx1"/>
            </a:solid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860032" y="4149080"/>
            <a:ext cx="3744416" cy="2415753"/>
          </a:xfrm>
          <a:prstGeom prst="rect">
            <a:avLst/>
          </a:prstGeom>
          <a:noFill/>
          <a:ln w="12700">
            <a:solidFill>
              <a:schemeClr val="tx1"/>
            </a:solid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2627784" y="1052736"/>
            <a:ext cx="6309009" cy="1224136"/>
          </a:xfrm>
          <a:prstGeom prst="rect">
            <a:avLst/>
          </a:prstGeom>
          <a:noFill/>
          <a:ln w="9525">
            <a:solidFill>
              <a:schemeClr val="accent1"/>
            </a:solidFill>
            <a:miter lim="800000"/>
            <a:headEnd/>
            <a:tailEnd/>
          </a:ln>
        </p:spPr>
      </p:pic>
      <p:grpSp>
        <p:nvGrpSpPr>
          <p:cNvPr id="10" name="Skupina 9"/>
          <p:cNvGrpSpPr/>
          <p:nvPr/>
        </p:nvGrpSpPr>
        <p:grpSpPr>
          <a:xfrm>
            <a:off x="3419872" y="2564904"/>
            <a:ext cx="4972050" cy="977255"/>
            <a:chOff x="3419872" y="2564904"/>
            <a:chExt cx="4972050" cy="977255"/>
          </a:xfrm>
        </p:grpSpPr>
        <p:pic>
          <p:nvPicPr>
            <p:cNvPr id="3077" name="Picture 5"/>
            <p:cNvPicPr>
              <a:picLocks noChangeAspect="1" noChangeArrowheads="1"/>
            </p:cNvPicPr>
            <p:nvPr/>
          </p:nvPicPr>
          <p:blipFill>
            <a:blip r:embed="rId6" cstate="print"/>
            <a:srcRect/>
            <a:stretch>
              <a:fillRect/>
            </a:stretch>
          </p:blipFill>
          <p:spPr bwMode="auto">
            <a:xfrm>
              <a:off x="3923928" y="2564904"/>
              <a:ext cx="4171950" cy="266700"/>
            </a:xfrm>
            <a:prstGeom prst="rect">
              <a:avLst/>
            </a:prstGeom>
            <a:noFill/>
            <a:ln w="9525">
              <a:solidFill>
                <a:schemeClr val="accent1"/>
              </a:solidFill>
              <a:miter lim="800000"/>
              <a:headEnd/>
              <a:tailEnd/>
            </a:ln>
          </p:spPr>
        </p:pic>
        <p:grpSp>
          <p:nvGrpSpPr>
            <p:cNvPr id="9" name="Skupina 8"/>
            <p:cNvGrpSpPr/>
            <p:nvPr/>
          </p:nvGrpSpPr>
          <p:grpSpPr>
            <a:xfrm>
              <a:off x="3419872" y="2996952"/>
              <a:ext cx="4972050" cy="545207"/>
              <a:chOff x="3419872" y="2996952"/>
              <a:chExt cx="4972050" cy="545207"/>
            </a:xfrm>
          </p:grpSpPr>
          <p:pic>
            <p:nvPicPr>
              <p:cNvPr id="3078" name="Picture 6"/>
              <p:cNvPicPr>
                <a:picLocks noChangeAspect="1" noChangeArrowheads="1"/>
              </p:cNvPicPr>
              <p:nvPr/>
            </p:nvPicPr>
            <p:blipFill>
              <a:blip r:embed="rId7" cstate="print"/>
              <a:srcRect/>
              <a:stretch>
                <a:fillRect/>
              </a:stretch>
            </p:blipFill>
            <p:spPr bwMode="auto">
              <a:xfrm>
                <a:off x="3419872" y="2996952"/>
                <a:ext cx="4972050" cy="276225"/>
              </a:xfrm>
              <a:prstGeom prst="rect">
                <a:avLst/>
              </a:prstGeom>
              <a:noFill/>
              <a:ln w="9525">
                <a:solidFill>
                  <a:schemeClr val="accent1"/>
                </a:solidFill>
                <a:miter lim="800000"/>
                <a:headEnd/>
                <a:tailEnd/>
              </a:ln>
            </p:spPr>
          </p:pic>
          <p:pic>
            <p:nvPicPr>
              <p:cNvPr id="3079" name="Picture 7"/>
              <p:cNvPicPr>
                <a:picLocks noChangeAspect="1" noChangeArrowheads="1"/>
              </p:cNvPicPr>
              <p:nvPr/>
            </p:nvPicPr>
            <p:blipFill>
              <a:blip r:embed="rId8" cstate="print"/>
              <a:srcRect/>
              <a:stretch>
                <a:fillRect/>
              </a:stretch>
            </p:blipFill>
            <p:spPr bwMode="auto">
              <a:xfrm>
                <a:off x="4355976" y="3284984"/>
                <a:ext cx="3438525" cy="257175"/>
              </a:xfrm>
              <a:prstGeom prst="rect">
                <a:avLst/>
              </a:prstGeom>
              <a:noFill/>
              <a:ln w="9525">
                <a:solidFill>
                  <a:schemeClr val="accent1"/>
                </a:solidFill>
                <a:miter lim="800000"/>
                <a:headEnd/>
                <a:tailEnd/>
              </a:ln>
            </p:spPr>
          </p:pic>
        </p:grpSp>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box(in)">
                                      <p:cBhvr>
                                        <p:cTn id="1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2" y="1124744"/>
            <a:ext cx="8361995" cy="52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830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p:spPr>
        <p:style>
          <a:lnRef idx="2">
            <a:schemeClr val="accent1"/>
          </a:lnRef>
          <a:fillRef idx="1">
            <a:schemeClr val="lt1"/>
          </a:fillRef>
          <a:effectRef idx="0">
            <a:schemeClr val="accent1"/>
          </a:effectRef>
          <a:fontRef idx="minor">
            <a:schemeClr val="dk1"/>
          </a:fontRef>
        </p:style>
        <p:txBody>
          <a:bodyPr>
            <a:normAutofit/>
          </a:bodyPr>
          <a:lstStyle/>
          <a:p>
            <a:r>
              <a:rPr lang="sl-SI" sz="3600" b="1" dirty="0" smtClean="0"/>
              <a:t>Boji za zahodno mejo</a:t>
            </a:r>
            <a:endParaRPr lang="sl-SI" sz="3600" b="1" dirty="0"/>
          </a:p>
        </p:txBody>
      </p:sp>
      <p:pic>
        <p:nvPicPr>
          <p:cNvPr id="4099" name="Picture 3"/>
          <p:cNvPicPr>
            <a:picLocks noChangeAspect="1" noChangeArrowheads="1"/>
          </p:cNvPicPr>
          <p:nvPr/>
        </p:nvPicPr>
        <p:blipFill>
          <a:blip r:embed="rId2" cstate="print"/>
          <a:srcRect/>
          <a:stretch>
            <a:fillRect/>
          </a:stretch>
        </p:blipFill>
        <p:spPr bwMode="auto">
          <a:xfrm>
            <a:off x="4067944" y="1196752"/>
            <a:ext cx="4581525" cy="3152775"/>
          </a:xfrm>
          <a:prstGeom prst="rect">
            <a:avLst/>
          </a:prstGeom>
          <a:noFill/>
          <a:ln w="9525">
            <a:solidFill>
              <a:schemeClr val="accent1">
                <a:lumMod val="50000"/>
              </a:schemeClr>
            </a:solid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251520" y="1124744"/>
            <a:ext cx="3232795" cy="5110153"/>
          </a:xfrm>
          <a:prstGeom prst="rect">
            <a:avLst/>
          </a:prstGeom>
          <a:noFill/>
          <a:ln w="9525">
            <a:solidFill>
              <a:schemeClr val="accent1">
                <a:lumMod val="50000"/>
              </a:schemeClr>
            </a:solidFill>
            <a:miter lim="800000"/>
            <a:headEnd/>
            <a:tailEnd/>
          </a:ln>
        </p:spPr>
      </p:pic>
      <p:sp>
        <p:nvSpPr>
          <p:cNvPr id="8" name="Pravokotnik 7"/>
          <p:cNvSpPr/>
          <p:nvPr/>
        </p:nvSpPr>
        <p:spPr>
          <a:xfrm>
            <a:off x="3779912" y="4581128"/>
            <a:ext cx="4752528" cy="10081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b="1" dirty="0" smtClean="0">
                <a:solidFill>
                  <a:schemeClr val="tx1"/>
                </a:solidFill>
              </a:rPr>
              <a:t>Po dolgotrajnih pogajanjih sta </a:t>
            </a:r>
            <a:r>
              <a:rPr lang="sl-SI" b="1" dirty="0" smtClean="0">
                <a:solidFill>
                  <a:srgbClr val="C00000"/>
                </a:solidFill>
              </a:rPr>
              <a:t>novembra 1920 </a:t>
            </a:r>
            <a:r>
              <a:rPr lang="sl-SI" b="1" dirty="0" smtClean="0">
                <a:solidFill>
                  <a:schemeClr val="tx1"/>
                </a:solidFill>
              </a:rPr>
              <a:t>Kraljevina Italija in Kraljevina SHS podpisali </a:t>
            </a:r>
            <a:r>
              <a:rPr lang="sl-SI" b="1" dirty="0" smtClean="0">
                <a:solidFill>
                  <a:srgbClr val="C00000"/>
                </a:solidFill>
              </a:rPr>
              <a:t>rapalsko pogodbo.</a:t>
            </a:r>
            <a:endParaRPr lang="sl-SI" b="1" dirty="0">
              <a:solidFill>
                <a:srgbClr val="C00000"/>
              </a:solidFill>
            </a:endParaRPr>
          </a:p>
        </p:txBody>
      </p:sp>
      <p:sp>
        <p:nvSpPr>
          <p:cNvPr id="9" name="Pravokotnik 8"/>
          <p:cNvSpPr/>
          <p:nvPr/>
        </p:nvSpPr>
        <p:spPr>
          <a:xfrm>
            <a:off x="3779912" y="5805264"/>
            <a:ext cx="4752528" cy="5760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b="1" dirty="0" smtClean="0">
                <a:solidFill>
                  <a:schemeClr val="tx1"/>
                </a:solidFill>
              </a:rPr>
              <a:t>Italiji priključeno ozemlje so poimenovali </a:t>
            </a:r>
          </a:p>
          <a:p>
            <a:pPr algn="ctr"/>
            <a:r>
              <a:rPr lang="sl-SI" b="1" dirty="0" err="1" smtClean="0">
                <a:solidFill>
                  <a:schemeClr val="tx1"/>
                </a:solidFill>
              </a:rPr>
              <a:t>Venezia</a:t>
            </a:r>
            <a:r>
              <a:rPr lang="sl-SI" b="1" dirty="0" smtClean="0">
                <a:solidFill>
                  <a:schemeClr val="tx1"/>
                </a:solidFill>
              </a:rPr>
              <a:t> </a:t>
            </a:r>
            <a:r>
              <a:rPr lang="sl-SI" b="1" dirty="0" err="1" smtClean="0">
                <a:solidFill>
                  <a:schemeClr val="tx1"/>
                </a:solidFill>
              </a:rPr>
              <a:t>Giulia</a:t>
            </a:r>
            <a:r>
              <a:rPr lang="sl-SI" b="1" dirty="0" smtClean="0">
                <a:solidFill>
                  <a:schemeClr val="tx1"/>
                </a:solidFill>
              </a:rPr>
              <a:t> – </a:t>
            </a:r>
            <a:r>
              <a:rPr lang="sl-SI" b="1" dirty="0" smtClean="0">
                <a:solidFill>
                  <a:srgbClr val="C00000"/>
                </a:solidFill>
              </a:rPr>
              <a:t>Julijska krajina.</a:t>
            </a:r>
            <a:endParaRPr lang="sl-SI" b="1"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1433"/>
            <a:ext cx="6393705" cy="681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547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p:spPr>
        <p:style>
          <a:lnRef idx="2">
            <a:schemeClr val="accent1"/>
          </a:lnRef>
          <a:fillRef idx="1">
            <a:schemeClr val="lt1"/>
          </a:fillRef>
          <a:effectRef idx="0">
            <a:schemeClr val="accent1"/>
          </a:effectRef>
          <a:fontRef idx="minor">
            <a:schemeClr val="dk1"/>
          </a:fontRef>
        </p:style>
        <p:txBody>
          <a:bodyPr>
            <a:normAutofit/>
          </a:bodyPr>
          <a:lstStyle/>
          <a:p>
            <a:r>
              <a:rPr lang="sl-SI" sz="3600" b="1" dirty="0" smtClean="0"/>
              <a:t>Pridobitev Prekmurja</a:t>
            </a:r>
            <a:endParaRPr lang="sl-SI" sz="3600" b="1" dirty="0"/>
          </a:p>
        </p:txBody>
      </p:sp>
      <p:pic>
        <p:nvPicPr>
          <p:cNvPr id="5122" name="Picture 2" descr="C:\DUZS\PPT 9\Gradivo\SLIKE ZGODOVINA 9_prva izdaja\128.TIF"/>
          <p:cNvPicPr>
            <a:picLocks noGrp="1" noChangeAspect="1" noChangeArrowheads="1"/>
          </p:cNvPicPr>
          <p:nvPr>
            <p:ph idx="1"/>
          </p:nvPr>
        </p:nvPicPr>
        <p:blipFill>
          <a:blip r:embed="rId2" cstate="print"/>
          <a:srcRect/>
          <a:stretch>
            <a:fillRect/>
          </a:stretch>
        </p:blipFill>
        <p:spPr bwMode="auto">
          <a:xfrm>
            <a:off x="323528" y="2852936"/>
            <a:ext cx="4752528" cy="3136022"/>
          </a:xfrm>
          <a:prstGeom prst="rect">
            <a:avLst/>
          </a:prstGeom>
          <a:noFill/>
          <a:ln w="28575">
            <a:solidFill>
              <a:schemeClr val="accent1"/>
            </a:solidFill>
          </a:ln>
        </p:spPr>
      </p:pic>
      <p:pic>
        <p:nvPicPr>
          <p:cNvPr id="5123" name="Picture 3"/>
          <p:cNvPicPr>
            <a:picLocks noChangeAspect="1" noChangeArrowheads="1"/>
          </p:cNvPicPr>
          <p:nvPr/>
        </p:nvPicPr>
        <p:blipFill>
          <a:blip r:embed="rId3" cstate="print"/>
          <a:srcRect/>
          <a:stretch>
            <a:fillRect/>
          </a:stretch>
        </p:blipFill>
        <p:spPr bwMode="auto">
          <a:xfrm>
            <a:off x="1187624" y="1340768"/>
            <a:ext cx="7077075" cy="1085850"/>
          </a:xfrm>
          <a:prstGeom prst="rect">
            <a:avLst/>
          </a:prstGeom>
          <a:noFill/>
          <a:ln w="28575">
            <a:solidFill>
              <a:schemeClr val="accent1"/>
            </a:solidFill>
            <a:miter lim="800000"/>
            <a:headEnd/>
            <a:tailEnd/>
          </a:ln>
        </p:spPr>
      </p:pic>
      <p:sp>
        <p:nvSpPr>
          <p:cNvPr id="8" name="Pravokotnik 7"/>
          <p:cNvSpPr/>
          <p:nvPr/>
        </p:nvSpPr>
        <p:spPr>
          <a:xfrm>
            <a:off x="5364088" y="3212976"/>
            <a:ext cx="3384376" cy="24482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2000" b="1" dirty="0" smtClean="0"/>
              <a:t>Dokončno je bila meja med Kraljevino SHS in Madžarsko določena s </a:t>
            </a:r>
            <a:r>
              <a:rPr lang="sl-SI" sz="2000" b="1" dirty="0" smtClean="0">
                <a:solidFill>
                  <a:srgbClr val="C00000"/>
                </a:solidFill>
              </a:rPr>
              <a:t>trianonsko pogodbo</a:t>
            </a:r>
            <a:r>
              <a:rPr lang="sl-SI" sz="2000" b="1" dirty="0" smtClean="0"/>
              <a:t>, podpisano </a:t>
            </a:r>
            <a:r>
              <a:rPr lang="sl-SI" sz="2000" b="1" dirty="0" smtClean="0">
                <a:solidFill>
                  <a:srgbClr val="C00000"/>
                </a:solidFill>
              </a:rPr>
              <a:t>poleti 1920.</a:t>
            </a:r>
            <a:endParaRPr lang="sl-SI" sz="2000" b="1"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Rot="1" noChangeArrowheads="1"/>
          </p:cNvSpPr>
          <p:nvPr>
            <p:ph type="body" idx="1"/>
          </p:nvPr>
        </p:nvSpPr>
        <p:spPr>
          <a:xfrm>
            <a:off x="0" y="404813"/>
            <a:ext cx="9144000" cy="2592387"/>
          </a:xfrm>
        </p:spPr>
        <p:txBody>
          <a:bodyPr/>
          <a:lstStyle/>
          <a:p>
            <a:pPr algn="ctr" eaLnBrk="1" hangingPunct="1">
              <a:buFont typeface="Wingdings" panose="05000000000000000000" pitchFamily="2" charset="2"/>
              <a:buNone/>
              <a:defRPr/>
            </a:pPr>
            <a:r>
              <a:rPr lang="sl-SI" b="1" dirty="0" smtClean="0">
                <a:solidFill>
                  <a:srgbClr val="FF3300"/>
                </a:solidFill>
              </a:rPr>
              <a:t>BOJ </a:t>
            </a:r>
            <a:r>
              <a:rPr lang="sl-SI" b="1" dirty="0" smtClean="0">
                <a:solidFill>
                  <a:srgbClr val="FF3300"/>
                </a:solidFill>
              </a:rPr>
              <a:t>ZA VZHODNO MEJO</a:t>
            </a:r>
          </a:p>
          <a:p>
            <a:pPr algn="just" eaLnBrk="1" hangingPunct="1">
              <a:buFont typeface="Wingdings" panose="05000000000000000000" pitchFamily="2" charset="2"/>
              <a:buNone/>
              <a:defRPr/>
            </a:pPr>
            <a:r>
              <a:rPr lang="sl-SI" sz="2400" dirty="0" smtClean="0"/>
              <a:t>	Kot odmev oktobrske revolucije v Rusiji tudi na Madžarskem leta 1919 pride do </a:t>
            </a:r>
            <a:r>
              <a:rPr lang="sl-SI" sz="2400" b="1" i="1" dirty="0" smtClean="0">
                <a:solidFill>
                  <a:schemeClr val="folHlink"/>
                </a:solidFill>
              </a:rPr>
              <a:t>revolucije</a:t>
            </a:r>
            <a:r>
              <a:rPr lang="sl-SI" sz="2400" dirty="0" smtClean="0"/>
              <a:t>, ki jo zatrejo predvsem Britanci in Francozi. Kot nagrado za pomoč, kraljevini SHS pripade </a:t>
            </a:r>
            <a:r>
              <a:rPr lang="sl-SI" sz="2400" b="1" i="1" dirty="0" smtClean="0">
                <a:solidFill>
                  <a:schemeClr val="folHlink"/>
                </a:solidFill>
              </a:rPr>
              <a:t>Prekmurje</a:t>
            </a:r>
            <a:r>
              <a:rPr lang="sl-SI" sz="2400" b="1" i="1" dirty="0" smtClean="0"/>
              <a:t> </a:t>
            </a:r>
            <a:r>
              <a:rPr lang="sl-SI" sz="2400" dirty="0" smtClean="0"/>
              <a:t>in Vojvodina. Meja je bila določena s </a:t>
            </a:r>
            <a:r>
              <a:rPr lang="sl-SI" sz="2400" b="1" i="1" dirty="0" smtClean="0">
                <a:solidFill>
                  <a:schemeClr val="folHlink"/>
                </a:solidFill>
              </a:rPr>
              <a:t>trianonsko</a:t>
            </a:r>
            <a:r>
              <a:rPr lang="sl-SI" sz="2400" b="1" i="1" dirty="0" smtClean="0"/>
              <a:t> </a:t>
            </a:r>
            <a:r>
              <a:rPr lang="sl-SI" sz="2400" b="1" i="1" dirty="0" smtClean="0">
                <a:solidFill>
                  <a:schemeClr val="folHlink"/>
                </a:solidFill>
              </a:rPr>
              <a:t>pogodbo</a:t>
            </a:r>
            <a:r>
              <a:rPr lang="sl-SI" sz="2400" b="1" i="1" dirty="0" smtClean="0"/>
              <a:t> </a:t>
            </a:r>
            <a:r>
              <a:rPr lang="sl-SI" sz="2400" dirty="0" smtClean="0"/>
              <a:t> poleti 1920.</a:t>
            </a:r>
            <a:endParaRPr lang="sl-SI" sz="2400" b="1" i="1" dirty="0" smtClean="0"/>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363" y="2852738"/>
            <a:ext cx="3576637"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01950"/>
            <a:ext cx="4968875"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385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Altan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TotalTime>
  <Words>291</Words>
  <Application>Microsoft Office PowerPoint</Application>
  <PresentationFormat>Diaprojekcija na zaslonu (4:3)</PresentationFormat>
  <Paragraphs>66</Paragraphs>
  <Slides>17</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17</vt:i4>
      </vt:variant>
    </vt:vector>
  </HeadingPairs>
  <TitlesOfParts>
    <vt:vector size="21" baseType="lpstr">
      <vt:lpstr>Arial</vt:lpstr>
      <vt:lpstr>Calibri</vt:lpstr>
      <vt:lpstr>Wingdings</vt:lpstr>
      <vt:lpstr>Officeova tema</vt:lpstr>
      <vt:lpstr>BOJ ZA MEJE IN KRALJEVINA SHS</vt:lpstr>
      <vt:lpstr>PowerPointova predstavitev</vt:lpstr>
      <vt:lpstr>Boji za severno mejo</vt:lpstr>
      <vt:lpstr>PowerPointova predstavitev</vt:lpstr>
      <vt:lpstr>PowerPointova predstavitev</vt:lpstr>
      <vt:lpstr>Boji za zahodno mejo</vt:lpstr>
      <vt:lpstr>PowerPointova predstavitev</vt:lpstr>
      <vt:lpstr>Pridobitev Prekmurja</vt:lpstr>
      <vt:lpstr>PowerPointova predstavitev</vt:lpstr>
      <vt:lpstr>KRALJEVINA SHS</vt:lpstr>
      <vt:lpstr>Kakšen je bil položaj Slovencev v Kraljevini SHS</vt:lpstr>
      <vt:lpstr>Kakšno ureditev je uvedla vidovdanska ustava</vt:lpstr>
      <vt:lpstr>Politični tabori na Slovenskem</vt:lpstr>
      <vt:lpstr>PowerPointova predstavitev</vt:lpstr>
      <vt:lpstr>PowerPointova predstavitev</vt:lpstr>
      <vt:lpstr>PowerPointova predstavitev</vt:lpstr>
      <vt:lpstr>3.2 KRALJEVINA SHS IN BOJ ZA MEJE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Helena</dc:creator>
  <cp:lastModifiedBy>rbrate@guest.arnes.si</cp:lastModifiedBy>
  <cp:revision>16</cp:revision>
  <dcterms:created xsi:type="dcterms:W3CDTF">2014-02-10T20:45:47Z</dcterms:created>
  <dcterms:modified xsi:type="dcterms:W3CDTF">2020-05-05T15:16:12Z</dcterms:modified>
</cp:coreProperties>
</file>