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6" r:id="rId5"/>
    <p:sldId id="261" r:id="rId6"/>
    <p:sldId id="262" r:id="rId7"/>
    <p:sldId id="267" r:id="rId8"/>
    <p:sldId id="268" r:id="rId9"/>
    <p:sldId id="269" r:id="rId10"/>
    <p:sldId id="264" r:id="rId11"/>
  </p:sldIdLst>
  <p:sldSz cx="9144000" cy="6858000" type="screen4x3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00"/>
    <a:srgbClr val="008000"/>
    <a:srgbClr val="B9FFB9"/>
    <a:srgbClr val="00CC00"/>
    <a:srgbClr val="FFFF00"/>
    <a:srgbClr val="00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2" autoAdjust="0"/>
    <p:restoredTop sz="94660"/>
  </p:normalViewPr>
  <p:slideViewPr>
    <p:cSldViewPr>
      <p:cViewPr varScale="1">
        <p:scale>
          <a:sx n="83" d="100"/>
          <a:sy n="83" d="100"/>
        </p:scale>
        <p:origin x="1536" y="86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F85F1-70F4-436F-866A-57FE049E6424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9800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D1457-4466-472A-B9A1-456A7CA45BF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85984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AFE69-04C5-4CC1-8EED-09B246045BA7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5873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EE3AB-3690-41C9-BA70-9B9722C58E7E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84735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C3B9-C8C7-40FA-AE50-28B2F49A620B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2598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C3184-5533-461F-96B8-CF8411C1ED88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1625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0689B-12B4-4D40-AB23-331EEF4C621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76141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2A36E-7362-4823-9437-138B0B569DD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9059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2F961-DF7E-49C7-853F-9463A129CAA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9496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E6AAB-3F53-43A3-B749-C4863359708B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4135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AE3AD-3B5A-42DF-BB5D-3E4FBBE8E462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09832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2FBC7AF-4BD3-44F9-A602-75AFD889461F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microsoft.com/office/2007/relationships/media" Target="../media/media2.m4a"/><Relationship Id="rId7" Type="http://schemas.openxmlformats.org/officeDocument/2006/relationships/image" Target="../media/image9.e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4a"/><Relationship Id="rId7" Type="http://schemas.openxmlformats.org/officeDocument/2006/relationships/image" Target="../media/image16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0.emf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250825" y="260350"/>
            <a:ext cx="5083175" cy="7016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l-SI" altLang="sl-SI" sz="2000" b="1">
                <a:solidFill>
                  <a:srgbClr val="FFFF00"/>
                </a:solidFill>
              </a:rPr>
              <a:t>KAKO SE JE</a:t>
            </a:r>
            <a:r>
              <a:rPr lang="sl-SI" altLang="sl-SI" sz="2000">
                <a:solidFill>
                  <a:srgbClr val="FFFF00"/>
                </a:solidFill>
              </a:rPr>
              <a:t> </a:t>
            </a:r>
            <a:r>
              <a:rPr lang="sl-SI" altLang="sl-SI" sz="2000" b="1">
                <a:solidFill>
                  <a:srgbClr val="FFFF00"/>
                </a:solidFill>
              </a:rPr>
              <a:t>SPREMENILO EVROPSKO</a:t>
            </a:r>
          </a:p>
          <a:p>
            <a:pPr algn="ctr" eaLnBrk="1" hangingPunct="1"/>
            <a:r>
              <a:rPr lang="sl-SI" altLang="sl-SI" sz="2000" b="1">
                <a:solidFill>
                  <a:srgbClr val="FFFF00"/>
                </a:solidFill>
              </a:rPr>
              <a:t>GOSPODARSTVO</a:t>
            </a:r>
            <a:r>
              <a:rPr lang="sl-SI" altLang="sl-SI">
                <a:solidFill>
                  <a:srgbClr val="FFFF00"/>
                </a:solidFill>
              </a:rPr>
              <a:t> </a:t>
            </a:r>
            <a:r>
              <a:rPr lang="sl-SI" altLang="sl-SI" sz="1600">
                <a:solidFill>
                  <a:srgbClr val="FFFF00"/>
                </a:solidFill>
              </a:rPr>
              <a:t>Učb str. 116 </a:t>
            </a:r>
          </a:p>
        </p:txBody>
      </p:sp>
      <p:pic>
        <p:nvPicPr>
          <p:cNvPr id="2051" name="Picture 6" descr="1%20prodajalec%20orozja%20na%20kavi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5113337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13%20sejem%20je%20bil%20zelo%20bog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581525"/>
            <a:ext cx="3167062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12%20blisc%20na%20sonc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60350"/>
            <a:ext cx="31686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15%20skofjeloska%20gospoda%20si%20ogleduje%20seje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420938"/>
            <a:ext cx="316865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13"/>
          <p:cNvSpPr txBox="1">
            <a:spLocks noChangeArrowheads="1"/>
          </p:cNvSpPr>
          <p:nvPr/>
        </p:nvSpPr>
        <p:spPr bwMode="auto">
          <a:xfrm>
            <a:off x="468313" y="5876925"/>
            <a:ext cx="4756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sz="1600"/>
              <a:t>Utrinki s srednjeveškega sejma v Škofji Loki, 2005 </a:t>
            </a:r>
          </a:p>
          <a:p>
            <a:pPr eaLnBrk="1" hangingPunct="1"/>
            <a:r>
              <a:rPr lang="sl-SI" altLang="sl-SI" sz="1200" i="1"/>
              <a:t>Foto: Lonca</a:t>
            </a:r>
            <a:r>
              <a:rPr lang="sl-SI" altLang="sl-SI" sz="1600" i="1"/>
              <a:t> </a:t>
            </a:r>
          </a:p>
        </p:txBody>
      </p:sp>
      <p:sp>
        <p:nvSpPr>
          <p:cNvPr id="2056" name="Text Box 14"/>
          <p:cNvSpPr txBox="1">
            <a:spLocks noChangeArrowheads="1"/>
          </p:cNvSpPr>
          <p:nvPr/>
        </p:nvSpPr>
        <p:spPr bwMode="auto">
          <a:xfrm>
            <a:off x="447675" y="1289050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dirty="0"/>
              <a:t>Kaj je sejem</a:t>
            </a:r>
            <a:r>
              <a:rPr lang="sl-SI" altLang="sl-SI" dirty="0" smtClean="0"/>
              <a:t>?</a:t>
            </a:r>
            <a:endParaRPr lang="sl-SI" altLang="sl-SI" dirty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34"/>
    </mc:Choice>
    <mc:Fallback>
      <p:transition spd="slow" advTm="50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63575" y="115888"/>
            <a:ext cx="8229600" cy="1012825"/>
          </a:xfrm>
        </p:spPr>
        <p:txBody>
          <a:bodyPr/>
          <a:lstStyle/>
          <a:p>
            <a:pPr eaLnBrk="1" hangingPunct="1">
              <a:defRPr/>
            </a:pPr>
            <a:r>
              <a:rPr lang="sl-SI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6.4	SREDNJEVEŠKO GOSPODARSTVO IN MESTA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6792"/>
            <a:ext cx="9144000" cy="2160240"/>
          </a:xfrm>
        </p:spPr>
        <p:txBody>
          <a:bodyPr/>
          <a:lstStyle/>
          <a:p>
            <a:pPr algn="just" eaLnBrk="1" hangingPunct="1">
              <a:buNone/>
              <a:defRPr/>
            </a:pPr>
            <a:r>
              <a:rPr lang="sl-SI" sz="20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sl-SI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Napredek (več pridelka) prinesejo triletno kolobarjenje, notranja </a:t>
            </a:r>
            <a:r>
              <a:rPr lang="sl-SI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kolonizacija</a:t>
            </a:r>
            <a:r>
              <a:rPr lang="sl-SI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uporaba  konj in novih pripomočkov (vodni mlin) ter orodij. Prebivalstvo narašča. </a:t>
            </a:r>
            <a:r>
              <a:rPr lang="sl-SI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Gospodarsko središče je Sredozemlje (Benetke, Genova</a:t>
            </a:r>
            <a:r>
              <a:rPr lang="sl-SI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…). Z oživitvijo obrti in trgovine nastanejo novi trgi ter </a:t>
            </a:r>
            <a:r>
              <a:rPr lang="sl-SI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mesta</a:t>
            </a:r>
            <a:r>
              <a:rPr lang="sl-SI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(cehi, sejmi) ob </a:t>
            </a:r>
            <a:r>
              <a:rPr lang="sl-SI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križiščih </a:t>
            </a:r>
            <a:r>
              <a:rPr lang="sl-SI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poti, </a:t>
            </a:r>
            <a:r>
              <a:rPr lang="sl-SI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pod gradovi in ob samostanih. Obudi se denarno poslovanje (banke) in oblikovati se začne nov družbeni sloj – </a:t>
            </a:r>
            <a:r>
              <a:rPr lang="sl-SI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meščani</a:t>
            </a:r>
            <a:r>
              <a:rPr lang="sl-SI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sl-SI" sz="20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 eaLnBrk="1" hangingPunct="1">
              <a:buFontTx/>
              <a:buNone/>
              <a:defRPr/>
            </a:pPr>
            <a:r>
              <a:rPr lang="sl-SI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sl-SI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90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18"/>
    </mc:Choice>
    <mc:Fallback>
      <p:transition spd="slow" advTm="5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2915816" y="256380"/>
            <a:ext cx="298883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b="1" dirty="0" smtClean="0">
                <a:solidFill>
                  <a:srgbClr val="FF0000"/>
                </a:solidFill>
              </a:rPr>
              <a:t>NAPREDEK KMETIJSTVA</a:t>
            </a:r>
            <a:endParaRPr lang="sl-SI" altLang="sl-SI" b="1" dirty="0">
              <a:solidFill>
                <a:srgbClr val="FF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50824" y="692150"/>
            <a:ext cx="4969247" cy="2862322"/>
          </a:xfrm>
          <a:prstGeom prst="rect">
            <a:avLst/>
          </a:prstGeom>
          <a:solidFill>
            <a:srgbClr val="B9FF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dirty="0"/>
              <a:t>Med letoma 1000 in 1300 </a:t>
            </a:r>
            <a:r>
              <a:rPr lang="sl-SI" altLang="sl-SI" b="1" dirty="0" smtClean="0"/>
              <a:t>NAPREDEK EVROPSKEGA</a:t>
            </a:r>
            <a:r>
              <a:rPr lang="sl-SI" altLang="sl-SI" dirty="0"/>
              <a:t> </a:t>
            </a:r>
            <a:r>
              <a:rPr lang="sl-SI" altLang="sl-SI" b="1" dirty="0" smtClean="0"/>
              <a:t>GOSPODARSTVA</a:t>
            </a:r>
            <a:endParaRPr lang="sl-SI" altLang="sl-SI" b="1" dirty="0"/>
          </a:p>
          <a:p>
            <a:pPr eaLnBrk="1" hangingPunct="1"/>
            <a:r>
              <a:rPr lang="sl-SI" altLang="sl-SI" b="1" dirty="0">
                <a:solidFill>
                  <a:srgbClr val="FF0000"/>
                </a:solidFill>
              </a:rPr>
              <a:t> V kmetijstvu</a:t>
            </a:r>
            <a:r>
              <a:rPr lang="sl-SI" altLang="sl-SI" dirty="0"/>
              <a:t> </a:t>
            </a:r>
          </a:p>
          <a:p>
            <a:pPr eaLnBrk="1" hangingPunct="1">
              <a:buFontTx/>
              <a:buChar char="•"/>
            </a:pPr>
            <a:r>
              <a:rPr lang="sl-SI" altLang="sl-SI" b="1" dirty="0"/>
              <a:t> toplejše podnebje</a:t>
            </a:r>
            <a:endParaRPr lang="sl-SI" altLang="sl-SI" dirty="0"/>
          </a:p>
          <a:p>
            <a:pPr eaLnBrk="1" hangingPunct="1">
              <a:buFontTx/>
              <a:buChar char="•"/>
            </a:pPr>
            <a:r>
              <a:rPr lang="sl-SI" altLang="sl-SI" b="1" dirty="0"/>
              <a:t> uporaba </a:t>
            </a:r>
            <a:r>
              <a:rPr lang="sl-SI" altLang="sl-SI" b="1" dirty="0" smtClean="0"/>
              <a:t>konj</a:t>
            </a:r>
            <a:r>
              <a:rPr lang="sl-SI" altLang="sl-SI" dirty="0" smtClean="0"/>
              <a:t> </a:t>
            </a:r>
            <a:r>
              <a:rPr lang="sl-SI" altLang="sl-SI" dirty="0"/>
              <a:t>namesto</a:t>
            </a:r>
            <a:r>
              <a:rPr lang="sl-SI" altLang="sl-SI" b="1" dirty="0"/>
              <a:t> </a:t>
            </a:r>
            <a:r>
              <a:rPr lang="sl-SI" altLang="sl-SI" dirty="0"/>
              <a:t> </a:t>
            </a:r>
            <a:r>
              <a:rPr lang="sl-SI" altLang="sl-SI" dirty="0" smtClean="0"/>
              <a:t>volov</a:t>
            </a:r>
            <a:r>
              <a:rPr lang="sl-SI" altLang="sl-SI" b="1" dirty="0" smtClean="0"/>
              <a:t> </a:t>
            </a:r>
            <a:endParaRPr lang="sl-SI" altLang="sl-SI" b="1" dirty="0"/>
          </a:p>
          <a:p>
            <a:pPr eaLnBrk="1" hangingPunct="1"/>
            <a:r>
              <a:rPr lang="sl-SI" altLang="sl-SI" dirty="0"/>
              <a:t>  (komat, stremena, podkev).</a:t>
            </a:r>
            <a:endParaRPr lang="sl-SI" altLang="sl-SI" b="1" dirty="0"/>
          </a:p>
          <a:p>
            <a:pPr eaLnBrk="1" hangingPunct="1">
              <a:buFontTx/>
              <a:buChar char="•"/>
            </a:pPr>
            <a:r>
              <a:rPr lang="sl-SI" altLang="sl-SI" b="1" dirty="0"/>
              <a:t> nova orodja</a:t>
            </a:r>
            <a:r>
              <a:rPr lang="sl-SI" altLang="sl-SI" dirty="0"/>
              <a:t>: plug na kolesa, brane,  </a:t>
            </a:r>
          </a:p>
          <a:p>
            <a:pPr eaLnBrk="1" hangingPunct="1"/>
            <a:r>
              <a:rPr lang="sl-SI" altLang="sl-SI" dirty="0"/>
              <a:t> cepci, železno orodje (lopate, sekire …).</a:t>
            </a:r>
          </a:p>
          <a:p>
            <a:pPr eaLnBrk="1" hangingPunct="1">
              <a:buFontTx/>
              <a:buChar char="•"/>
            </a:pPr>
            <a:r>
              <a:rPr lang="sl-SI" altLang="sl-SI" b="1" dirty="0"/>
              <a:t> </a:t>
            </a:r>
            <a:r>
              <a:rPr lang="sl-SI" altLang="sl-SI" b="1" dirty="0">
                <a:solidFill>
                  <a:srgbClr val="FF0000"/>
                </a:solidFill>
              </a:rPr>
              <a:t>triletno</a:t>
            </a:r>
            <a:r>
              <a:rPr lang="sl-SI" altLang="sl-SI" dirty="0"/>
              <a:t> </a:t>
            </a:r>
            <a:r>
              <a:rPr lang="sl-SI" altLang="sl-SI" b="1" dirty="0"/>
              <a:t>kolobarjenje</a:t>
            </a:r>
            <a:endParaRPr lang="sl-SI" altLang="sl-SI" dirty="0"/>
          </a:p>
          <a:p>
            <a:pPr eaLnBrk="1" hangingPunct="1">
              <a:buFontTx/>
              <a:buChar char="•"/>
            </a:pPr>
            <a:r>
              <a:rPr lang="sl-SI" altLang="sl-SI" dirty="0"/>
              <a:t> </a:t>
            </a:r>
            <a:r>
              <a:rPr lang="sl-SI" altLang="sl-SI" b="1" dirty="0"/>
              <a:t>vodni mlin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5292725" y="2997200"/>
            <a:ext cx="3671888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b="1"/>
              <a:t> NARAŠČANJE PREBIVALSTVA</a:t>
            </a:r>
          </a:p>
          <a:p>
            <a:pPr eaLnBrk="1" hangingPunct="1">
              <a:buFontTx/>
              <a:buChar char="•"/>
            </a:pPr>
            <a:r>
              <a:rPr lang="sl-SI" altLang="sl-SI" b="1"/>
              <a:t> </a:t>
            </a:r>
            <a:r>
              <a:rPr lang="sl-SI" altLang="sl-SI"/>
              <a:t>Raznolika prehrana </a:t>
            </a:r>
          </a:p>
          <a:p>
            <a:pPr eaLnBrk="1" hangingPunct="1">
              <a:buFontTx/>
              <a:buChar char="•"/>
            </a:pPr>
            <a:r>
              <a:rPr lang="sl-SI" altLang="sl-SI"/>
              <a:t> Izboljšano zdravje ljudi. </a:t>
            </a:r>
          </a:p>
          <a:p>
            <a:pPr eaLnBrk="1" hangingPunct="1">
              <a:buFontTx/>
              <a:buChar char="•"/>
            </a:pPr>
            <a:r>
              <a:rPr lang="sl-SI" altLang="sl-SI"/>
              <a:t> Podaljšana življenjska doba 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292725" y="717550"/>
            <a:ext cx="3671888" cy="201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b="1"/>
              <a:t>SREDNJEVEŠKA </a:t>
            </a:r>
          </a:p>
          <a:p>
            <a:pPr eaLnBrk="1" hangingPunct="1"/>
            <a:r>
              <a:rPr lang="sl-SI" altLang="sl-SI" b="1"/>
              <a:t>KOLONIZACIJA</a:t>
            </a:r>
            <a:r>
              <a:rPr lang="sl-SI" altLang="sl-SI"/>
              <a:t> </a:t>
            </a:r>
          </a:p>
          <a:p>
            <a:pPr eaLnBrk="1" hangingPunct="1">
              <a:buFontTx/>
              <a:buChar char="•"/>
            </a:pPr>
            <a:r>
              <a:rPr lang="sl-SI" altLang="sl-SI"/>
              <a:t> Vedno večje potrebe po hrani</a:t>
            </a:r>
          </a:p>
          <a:p>
            <a:pPr eaLnBrk="1" hangingPunct="1">
              <a:buFontTx/>
              <a:buChar char="•"/>
            </a:pPr>
            <a:r>
              <a:rPr lang="sl-SI" altLang="sl-SI"/>
              <a:t> Iskanje in pripravljanje novih </a:t>
            </a:r>
          </a:p>
          <a:p>
            <a:pPr eaLnBrk="1" hangingPunct="1"/>
            <a:r>
              <a:rPr lang="sl-SI" altLang="sl-SI"/>
              <a:t>  obdelovalnih površin:</a:t>
            </a:r>
          </a:p>
          <a:p>
            <a:pPr eaLnBrk="1" hangingPunct="1"/>
            <a:r>
              <a:rPr lang="sl-SI" altLang="sl-SI"/>
              <a:t>  </a:t>
            </a:r>
            <a:r>
              <a:rPr lang="sl-SI" altLang="sl-SI">
                <a:solidFill>
                  <a:srgbClr val="00CC00"/>
                </a:solidFill>
              </a:rPr>
              <a:t>krčenje gozdov,</a:t>
            </a:r>
            <a:endParaRPr lang="sl-SI" altLang="sl-SI" b="1">
              <a:solidFill>
                <a:srgbClr val="00CC00"/>
              </a:solidFill>
            </a:endParaRPr>
          </a:p>
          <a:p>
            <a:pPr eaLnBrk="1" hangingPunct="1"/>
            <a:r>
              <a:rPr lang="sl-SI" altLang="sl-SI"/>
              <a:t>  </a:t>
            </a:r>
            <a:r>
              <a:rPr lang="sl-SI" altLang="sl-SI">
                <a:solidFill>
                  <a:schemeClr val="hlink"/>
                </a:solidFill>
              </a:rPr>
              <a:t>izsuševanje močvirij</a:t>
            </a:r>
            <a:r>
              <a:rPr lang="sl-SI" altLang="sl-SI"/>
              <a:t>.</a:t>
            </a:r>
          </a:p>
        </p:txBody>
      </p:sp>
      <p:graphicFrame>
        <p:nvGraphicFramePr>
          <p:cNvPr id="3083" name="Object 11"/>
          <p:cNvGraphicFramePr>
            <a:graphicFrameLocks noChangeAspect="1"/>
          </p:cNvGraphicFramePr>
          <p:nvPr/>
        </p:nvGraphicFramePr>
        <p:xfrm>
          <a:off x="5076825" y="4941888"/>
          <a:ext cx="2200275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Dokument" r:id="rId4" imgW="2208276" imgH="1348740" progId="Word.Document.8">
                  <p:embed/>
                </p:oleObj>
              </mc:Choice>
              <mc:Fallback>
                <p:oleObj name="Dokument" r:id="rId4" imgW="2208276" imgH="1348740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4941888"/>
                        <a:ext cx="2200275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4" name="Object 12"/>
          <p:cNvGraphicFramePr>
            <a:graphicFrameLocks noChangeAspect="1"/>
          </p:cNvGraphicFramePr>
          <p:nvPr/>
        </p:nvGraphicFramePr>
        <p:xfrm>
          <a:off x="2700338" y="4941888"/>
          <a:ext cx="2200275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Dokument" r:id="rId6" imgW="2208276" imgH="1348740" progId="Word.Document.8">
                  <p:embed/>
                </p:oleObj>
              </mc:Choice>
              <mc:Fallback>
                <p:oleObj name="Dokument" r:id="rId6" imgW="2208276" imgH="1348740" progId="Word.Documen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941888"/>
                        <a:ext cx="2200275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5" name="Object 13"/>
          <p:cNvGraphicFramePr>
            <a:graphicFrameLocks noChangeAspect="1"/>
          </p:cNvGraphicFramePr>
          <p:nvPr/>
        </p:nvGraphicFramePr>
        <p:xfrm>
          <a:off x="250825" y="4941888"/>
          <a:ext cx="2209800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Dokument" r:id="rId8" imgW="2208276" imgH="1348740" progId="Word.Document.8">
                  <p:embed/>
                </p:oleObj>
              </mc:Choice>
              <mc:Fallback>
                <p:oleObj name="Dokument" r:id="rId8" imgW="2208276" imgH="1348740" progId="Word.Document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941888"/>
                        <a:ext cx="2209800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539750" y="6280150"/>
            <a:ext cx="6696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1600">
                <a:latin typeface="Arial Narrow" panose="020B0606020202030204" pitchFamily="34" charset="0"/>
              </a:rPr>
              <a:t>1. LETO            		 2. LETO			3. LETO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622"/>
    </mc:Choice>
    <mc:Fallback>
      <p:transition spd="slow" advTm="19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  <p:bldP spid="3079" grpId="0" animBg="1"/>
      <p:bldP spid="3081" grpId="0" animBg="1"/>
      <p:bldP spid="30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630888"/>
              </p:ext>
            </p:extLst>
          </p:nvPr>
        </p:nvGraphicFramePr>
        <p:xfrm>
          <a:off x="275773" y="2780928"/>
          <a:ext cx="8868227" cy="4213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Document" r:id="rId6" imgW="8367436" imgH="3971431" progId="Word.Document.8">
                  <p:embed/>
                </p:oleObj>
              </mc:Choice>
              <mc:Fallback>
                <p:oleObj name="Document" r:id="rId6" imgW="8367436" imgH="3971431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773" y="2780928"/>
                        <a:ext cx="8868227" cy="42130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/>
          <a:stretch/>
        </p:blipFill>
        <p:spPr>
          <a:xfrm>
            <a:off x="395536" y="76156"/>
            <a:ext cx="3960440" cy="240065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157"/>
            <a:ext cx="4248472" cy="2400654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84"/>
    </mc:Choice>
    <mc:Fallback>
      <p:transition spd="slow" advTm="87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847"/>
            <a:ext cx="7560840" cy="6796961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7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91"/>
    </mc:Choice>
    <mc:Fallback>
      <p:transition spd="slow" advTm="58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2627784" y="365065"/>
            <a:ext cx="3959738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sz="2000" b="1" dirty="0" smtClean="0">
                <a:solidFill>
                  <a:srgbClr val="FF0000"/>
                </a:solidFill>
              </a:rPr>
              <a:t>OŽIVITEV OBRTI IN TRGOVINE</a:t>
            </a:r>
            <a:endParaRPr lang="sl-SI" altLang="sl-SI" sz="2000" b="1" dirty="0">
              <a:solidFill>
                <a:srgbClr val="FF0000"/>
              </a:solidFill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95288" y="1196975"/>
            <a:ext cx="4104704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b="1" dirty="0">
                <a:solidFill>
                  <a:srgbClr val="FF0000"/>
                </a:solidFill>
              </a:rPr>
              <a:t>MENJAVA BLAGA</a:t>
            </a:r>
          </a:p>
          <a:p>
            <a:pPr eaLnBrk="1" hangingPunct="1"/>
            <a:r>
              <a:rPr lang="sl-SI" altLang="sl-SI" dirty="0">
                <a:solidFill>
                  <a:schemeClr val="accent2"/>
                </a:solidFill>
              </a:rPr>
              <a:t>Blago severa</a:t>
            </a:r>
            <a:r>
              <a:rPr lang="sl-SI" altLang="sl-SI" dirty="0"/>
              <a:t> (suhe ribe, žito, kovinski, leseni in volneni izdelki) za </a:t>
            </a:r>
            <a:r>
              <a:rPr lang="sl-SI" altLang="sl-SI" dirty="0">
                <a:solidFill>
                  <a:srgbClr val="FF0000"/>
                </a:solidFill>
              </a:rPr>
              <a:t>blago z juga</a:t>
            </a:r>
            <a:r>
              <a:rPr lang="sl-SI" altLang="sl-SI" dirty="0"/>
              <a:t> (začimbe, svila, dišave, olja …).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4932040" y="1196975"/>
            <a:ext cx="3960812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b="1" dirty="0">
                <a:solidFill>
                  <a:srgbClr val="FF0000"/>
                </a:solidFill>
              </a:rPr>
              <a:t>TRGI</a:t>
            </a:r>
            <a:r>
              <a:rPr lang="sl-SI" altLang="sl-SI" b="1" dirty="0"/>
              <a:t>: </a:t>
            </a:r>
            <a:r>
              <a:rPr lang="sl-SI" altLang="sl-SI" dirty="0"/>
              <a:t>majhne naselbine</a:t>
            </a:r>
            <a:r>
              <a:rPr lang="sl-SI" altLang="sl-SI" b="1" dirty="0"/>
              <a:t> </a:t>
            </a:r>
          </a:p>
          <a:p>
            <a:pPr eaLnBrk="1" hangingPunct="1"/>
            <a:r>
              <a:rPr lang="sl-SI" altLang="sl-SI" dirty="0"/>
              <a:t>ob cerkvah, gradovih, križiščih poti, prehodih čez reko. </a:t>
            </a:r>
          </a:p>
          <a:p>
            <a:pPr eaLnBrk="1" hangingPunct="1"/>
            <a:r>
              <a:rPr lang="sl-SI" altLang="sl-SI" dirty="0"/>
              <a:t>Nekateri prerastejo v </a:t>
            </a:r>
            <a:r>
              <a:rPr lang="sl-SI" altLang="sl-SI" b="1" dirty="0"/>
              <a:t>mesta</a:t>
            </a:r>
            <a:r>
              <a:rPr lang="sl-SI" altLang="sl-SI" dirty="0"/>
              <a:t>.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4932040" y="4293096"/>
            <a:ext cx="3960812" cy="2308324"/>
          </a:xfrm>
          <a:prstGeom prst="rect">
            <a:avLst/>
          </a:prstGeom>
          <a:solidFill>
            <a:srgbClr val="CCEC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b="1" dirty="0">
                <a:solidFill>
                  <a:srgbClr val="FF0000"/>
                </a:solidFill>
              </a:rPr>
              <a:t>TRGOVSKE POTI</a:t>
            </a:r>
            <a:r>
              <a:rPr lang="sl-SI" altLang="sl-SI" b="1" dirty="0"/>
              <a:t> </a:t>
            </a:r>
            <a:r>
              <a:rPr lang="sl-SI" altLang="sl-SI" dirty="0"/>
              <a:t>so potekale:</a:t>
            </a:r>
          </a:p>
          <a:p>
            <a:pPr eaLnBrk="1" hangingPunct="1">
              <a:buFontTx/>
              <a:buChar char="•"/>
            </a:pPr>
            <a:r>
              <a:rPr lang="sl-SI" altLang="sl-SI" b="1" dirty="0"/>
              <a:t> po Severnem </a:t>
            </a:r>
            <a:r>
              <a:rPr lang="sl-SI" altLang="sl-SI" dirty="0"/>
              <a:t>in </a:t>
            </a:r>
            <a:r>
              <a:rPr lang="sl-SI" altLang="sl-SI" b="1" dirty="0"/>
              <a:t>Baltiškem morju</a:t>
            </a:r>
          </a:p>
          <a:p>
            <a:pPr eaLnBrk="1" hangingPunct="1">
              <a:buFontTx/>
              <a:buChar char="•"/>
            </a:pPr>
            <a:r>
              <a:rPr lang="sl-SI" altLang="sl-SI" b="1" dirty="0"/>
              <a:t> po obalah rek</a:t>
            </a:r>
            <a:r>
              <a:rPr lang="sl-SI" altLang="sl-SI" dirty="0"/>
              <a:t>, </a:t>
            </a:r>
          </a:p>
          <a:p>
            <a:pPr eaLnBrk="1" hangingPunct="1">
              <a:buFontTx/>
              <a:buChar char="•"/>
            </a:pPr>
            <a:r>
              <a:rPr lang="sl-SI" altLang="sl-SI" b="1" dirty="0"/>
              <a:t> ob prometnih poteh</a:t>
            </a:r>
            <a:r>
              <a:rPr lang="sl-SI" altLang="sl-SI" dirty="0"/>
              <a:t>, </a:t>
            </a:r>
          </a:p>
          <a:p>
            <a:pPr eaLnBrk="1" hangingPunct="1">
              <a:buFontTx/>
              <a:buChar char="•"/>
            </a:pPr>
            <a:r>
              <a:rPr lang="sl-SI" altLang="sl-SI" dirty="0"/>
              <a:t> čez alpske prelaze </a:t>
            </a:r>
          </a:p>
          <a:p>
            <a:pPr eaLnBrk="1" hangingPunct="1">
              <a:buFontTx/>
              <a:buChar char="•"/>
            </a:pPr>
            <a:r>
              <a:rPr lang="sl-SI" altLang="sl-SI" dirty="0"/>
              <a:t> </a:t>
            </a:r>
            <a:r>
              <a:rPr lang="sl-SI" altLang="sl-SI" b="1" dirty="0"/>
              <a:t>po Sredozemlju</a:t>
            </a:r>
            <a:endParaRPr lang="sl-SI" altLang="sl-SI" dirty="0"/>
          </a:p>
          <a:p>
            <a:pPr eaLnBrk="1" hangingPunct="1"/>
            <a:r>
              <a:rPr lang="sl-SI" altLang="sl-SI" dirty="0"/>
              <a:t>  Povezovale so sever (Flandrija)</a:t>
            </a:r>
          </a:p>
          <a:p>
            <a:pPr eaLnBrk="1" hangingPunct="1"/>
            <a:r>
              <a:rPr lang="sl-SI" altLang="sl-SI" dirty="0"/>
              <a:t>  z jugom (Italija, Sredozemlje)</a:t>
            </a: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361295" y="4188020"/>
            <a:ext cx="3960812" cy="2308324"/>
          </a:xfrm>
          <a:prstGeom prst="rect">
            <a:avLst/>
          </a:prstGeom>
          <a:solidFill>
            <a:srgbClr val="CCEC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b="1" dirty="0">
                <a:solidFill>
                  <a:srgbClr val="FF0000"/>
                </a:solidFill>
              </a:rPr>
              <a:t>SEJEM:</a:t>
            </a:r>
            <a:r>
              <a:rPr lang="sl-SI" altLang="sl-SI" dirty="0">
                <a:solidFill>
                  <a:srgbClr val="FF0000"/>
                </a:solidFill>
              </a:rPr>
              <a:t> </a:t>
            </a:r>
            <a:r>
              <a:rPr lang="sl-SI" altLang="sl-SI" dirty="0"/>
              <a:t>izmenjava, prodaja blaga, </a:t>
            </a:r>
          </a:p>
          <a:p>
            <a:pPr eaLnBrk="1" hangingPunct="1">
              <a:buFontTx/>
              <a:buChar char="•"/>
            </a:pPr>
            <a:r>
              <a:rPr lang="sl-SI" altLang="sl-SI" dirty="0"/>
              <a:t> obrtniki in trgovci ponujajo svoje  </a:t>
            </a:r>
          </a:p>
          <a:p>
            <a:pPr eaLnBrk="1" hangingPunct="1"/>
            <a:r>
              <a:rPr lang="sl-SI" altLang="sl-SI" dirty="0"/>
              <a:t>  blago </a:t>
            </a:r>
          </a:p>
          <a:p>
            <a:pPr eaLnBrk="1" hangingPunct="1">
              <a:buFontTx/>
              <a:buChar char="•"/>
            </a:pPr>
            <a:r>
              <a:rPr lang="sl-SI" altLang="sl-SI" dirty="0"/>
              <a:t> tkanine, sol, med, vino, usnje,    </a:t>
            </a:r>
          </a:p>
          <a:p>
            <a:pPr eaLnBrk="1" hangingPunct="1"/>
            <a:r>
              <a:rPr lang="sl-SI" altLang="sl-SI" dirty="0"/>
              <a:t>  različno orodje </a:t>
            </a:r>
          </a:p>
          <a:p>
            <a:pPr eaLnBrk="1" hangingPunct="1">
              <a:buFontTx/>
              <a:buChar char="•"/>
            </a:pPr>
            <a:r>
              <a:rPr lang="sl-SI" altLang="sl-SI" dirty="0"/>
              <a:t> pride veliko ljudi iz okolice</a:t>
            </a:r>
          </a:p>
          <a:p>
            <a:pPr eaLnBrk="1" hangingPunct="1"/>
            <a:r>
              <a:rPr lang="sl-SI" altLang="sl-SI" dirty="0"/>
              <a:t>Kmetje opuščajo samozadostno</a:t>
            </a:r>
          </a:p>
          <a:p>
            <a:pPr eaLnBrk="1" hangingPunct="1"/>
            <a:r>
              <a:rPr lang="sl-SI" altLang="sl-SI" dirty="0"/>
              <a:t>gospodarstvo.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80" y="1162339"/>
            <a:ext cx="7020272" cy="5010719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880"/>
    </mc:Choice>
    <mc:Fallback>
      <p:transition spd="slow" advTm="12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4" grpId="0" animBg="1"/>
      <p:bldP spid="7176" grpId="0" animBg="1"/>
      <p:bldP spid="7177" grpId="0" animBg="1"/>
      <p:bldP spid="71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79388" y="188913"/>
            <a:ext cx="3603625" cy="1920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sz="2000" b="1">
                <a:solidFill>
                  <a:srgbClr val="FF0000"/>
                </a:solidFill>
              </a:rPr>
              <a:t>CEHI</a:t>
            </a:r>
            <a:r>
              <a:rPr lang="sl-SI" altLang="sl-SI" sz="2000">
                <a:solidFill>
                  <a:srgbClr val="FF0000"/>
                </a:solidFill>
              </a:rPr>
              <a:t>,</a:t>
            </a:r>
            <a:r>
              <a:rPr lang="sl-SI" altLang="sl-SI" sz="2000"/>
              <a:t> </a:t>
            </a:r>
          </a:p>
          <a:p>
            <a:pPr eaLnBrk="1" hangingPunct="1"/>
            <a:r>
              <a:rPr lang="sl-SI" altLang="sl-SI" sz="2000" b="1"/>
              <a:t>posebne združbe</a:t>
            </a:r>
            <a:r>
              <a:rPr lang="sl-SI" altLang="sl-SI" sz="2000"/>
              <a:t> obrtnikov </a:t>
            </a:r>
          </a:p>
          <a:p>
            <a:pPr eaLnBrk="1" hangingPunct="1"/>
            <a:r>
              <a:rPr lang="sl-SI" altLang="sl-SI" sz="2000"/>
              <a:t>ceh pekov, kovačev, mizarjev </a:t>
            </a:r>
          </a:p>
          <a:p>
            <a:pPr eaLnBrk="1" hangingPunct="1">
              <a:buFontTx/>
              <a:buChar char="•"/>
            </a:pPr>
            <a:r>
              <a:rPr lang="sl-SI" altLang="sl-SI" sz="2000"/>
              <a:t>Strogo organizirani. </a:t>
            </a:r>
          </a:p>
          <a:p>
            <a:pPr eaLnBrk="1" hangingPunct="1">
              <a:buFontTx/>
              <a:buChar char="•"/>
            </a:pPr>
            <a:r>
              <a:rPr lang="sl-SI" altLang="sl-SI" sz="2000"/>
              <a:t>Pazili so na kvaliteto in cene. </a:t>
            </a:r>
          </a:p>
          <a:p>
            <a:pPr eaLnBrk="1" hangingPunct="1">
              <a:buFontTx/>
              <a:buChar char="•"/>
            </a:pPr>
            <a:r>
              <a:rPr lang="sl-SI" altLang="sl-SI" sz="2000"/>
              <a:t>Kaznovali so kršitelje. 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79388" y="2205038"/>
            <a:ext cx="2808287" cy="1920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sz="2000" b="1">
                <a:solidFill>
                  <a:srgbClr val="FF0000"/>
                </a:solidFill>
              </a:rPr>
              <a:t>BANČNIŠTVO,</a:t>
            </a:r>
            <a:r>
              <a:rPr lang="sl-SI" altLang="sl-SI" sz="2000"/>
              <a:t> </a:t>
            </a:r>
          </a:p>
          <a:p>
            <a:pPr eaLnBrk="1" hangingPunct="1"/>
            <a:r>
              <a:rPr lang="sl-SI" altLang="sl-SI" sz="2000"/>
              <a:t>pomembna dejavnost</a:t>
            </a:r>
          </a:p>
          <a:p>
            <a:pPr eaLnBrk="1" hangingPunct="1"/>
            <a:r>
              <a:rPr lang="sl-SI" altLang="sl-SI" sz="2000"/>
              <a:t>Naraščajoča trgovina, </a:t>
            </a:r>
            <a:r>
              <a:rPr lang="sl-SI" altLang="sl-SI" sz="2000" b="1"/>
              <a:t>potreba po denarju </a:t>
            </a:r>
            <a:r>
              <a:rPr lang="sl-SI" altLang="sl-SI" sz="2000"/>
              <a:t>in</a:t>
            </a:r>
            <a:r>
              <a:rPr lang="sl-SI" altLang="sl-SI" sz="2000" b="1"/>
              <a:t> </a:t>
            </a:r>
            <a:r>
              <a:rPr lang="sl-SI" altLang="sl-SI" sz="2000"/>
              <a:t>bankirjih </a:t>
            </a:r>
            <a:r>
              <a:rPr lang="sl-SI" altLang="sl-SI"/>
              <a:t>(pogosto Judi).</a:t>
            </a:r>
            <a:r>
              <a:rPr lang="sl-SI" altLang="sl-SI" sz="2000"/>
              <a:t> </a:t>
            </a:r>
          </a:p>
          <a:p>
            <a:pPr eaLnBrk="1" hangingPunct="1"/>
            <a:r>
              <a:rPr lang="sl-SI" altLang="sl-SI" sz="2000"/>
              <a:t>Menjava denarja. 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5219700" y="188913"/>
            <a:ext cx="3744913" cy="19208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sz="2000" b="1">
                <a:solidFill>
                  <a:srgbClr val="FF0000"/>
                </a:solidFill>
              </a:rPr>
              <a:t>PROMET:</a:t>
            </a:r>
            <a:r>
              <a:rPr lang="sl-SI" altLang="sl-SI" sz="2000"/>
              <a:t> </a:t>
            </a:r>
          </a:p>
          <a:p>
            <a:pPr eaLnBrk="1" hangingPunct="1"/>
            <a:r>
              <a:rPr lang="sl-SI" altLang="sl-SI" sz="2000"/>
              <a:t>trgovci, diplomati, cesarji in kralji s spremstvom, vojaki, potujoči rokodelci, sli, romarji, pridigarji, duhovščina, plemiči, ki so obiskovali svoja posestva.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851275" y="188913"/>
            <a:ext cx="1214438" cy="10064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sz="2000" b="1">
                <a:solidFill>
                  <a:srgbClr val="FF0000"/>
                </a:solidFill>
              </a:rPr>
              <a:t>GILDE</a:t>
            </a:r>
            <a:r>
              <a:rPr lang="sl-SI" altLang="sl-SI" sz="2000"/>
              <a:t>, </a:t>
            </a:r>
          </a:p>
          <a:p>
            <a:pPr eaLnBrk="1" hangingPunct="1"/>
            <a:r>
              <a:rPr lang="sl-SI" altLang="sl-SI" sz="2000" b="1"/>
              <a:t>združbe</a:t>
            </a:r>
            <a:r>
              <a:rPr lang="sl-SI" altLang="sl-SI" sz="2000"/>
              <a:t> </a:t>
            </a:r>
          </a:p>
          <a:p>
            <a:pPr eaLnBrk="1" hangingPunct="1"/>
            <a:r>
              <a:rPr lang="sl-SI" altLang="sl-SI" sz="2000"/>
              <a:t>trgovcev</a:t>
            </a:r>
          </a:p>
        </p:txBody>
      </p:sp>
      <p:pic>
        <p:nvPicPr>
          <p:cNvPr id="8206" name="Picture 14" descr="auto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205038"/>
            <a:ext cx="2792413" cy="298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 descr="auto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205038"/>
            <a:ext cx="26003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3132138" y="5157788"/>
            <a:ext cx="2952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1400"/>
              <a:t>Barvanje blaga v Flandriji. Obrtniki iste obrti so se združevali v </a:t>
            </a:r>
            <a:r>
              <a:rPr lang="sl-SI" altLang="sl-SI" sz="1400" b="1"/>
              <a:t>cehe </a:t>
            </a:r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6300788" y="5229225"/>
            <a:ext cx="29241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1400"/>
              <a:t>Pomočnika predstavljata  mizarsko</a:t>
            </a:r>
          </a:p>
          <a:p>
            <a:r>
              <a:rPr lang="sl-SI" altLang="sl-SI" sz="1400"/>
              <a:t>znanje mojstru svojega </a:t>
            </a:r>
            <a:r>
              <a:rPr lang="sl-SI" altLang="sl-SI" sz="1400" b="1"/>
              <a:t>ceha </a:t>
            </a:r>
            <a:endParaRPr lang="sl-SI" altLang="sl-SI" sz="1400"/>
          </a:p>
        </p:txBody>
      </p:sp>
      <p:pic>
        <p:nvPicPr>
          <p:cNvPr id="8213" name="Picture 21" descr="Bau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76700"/>
            <a:ext cx="2808287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91"/>
    </mc:Choice>
    <mc:Fallback>
      <p:transition spd="slow" advTm="10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7" grpId="0" animBg="1"/>
      <p:bldP spid="8200" grpId="0" animBg="1"/>
      <p:bldP spid="8202" grpId="0" animBg="1"/>
      <p:bldP spid="8203" grpId="0" animBg="1"/>
      <p:bldP spid="8208" grpId="0"/>
      <p:bldP spid="82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029" y="1106363"/>
            <a:ext cx="8713787" cy="2448173"/>
          </a:xfrm>
        </p:spPr>
        <p:txBody>
          <a:bodyPr/>
          <a:lstStyle/>
          <a:p>
            <a:pPr algn="just" eaLnBrk="1" hangingPunct="1">
              <a:buFontTx/>
              <a:buNone/>
              <a:defRPr/>
            </a:pPr>
            <a:r>
              <a:rPr lang="sl-SI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sl-SI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Mesta so bila </a:t>
            </a:r>
            <a:r>
              <a:rPr lang="sl-SI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majhna</a:t>
            </a:r>
            <a:r>
              <a:rPr lang="sl-SI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obzidana. Bila so pod zaščito vladarjev ali škofov. Nastala so ob križiščih prometnih poti in pod gradovi. </a:t>
            </a:r>
            <a:r>
              <a:rPr lang="sl-SI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Preživljali</a:t>
            </a:r>
            <a:r>
              <a:rPr lang="sl-SI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se s trgovino, obrtjo, prometom … Bila so </a:t>
            </a:r>
            <a:r>
              <a:rPr lang="sl-SI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umazana</a:t>
            </a:r>
            <a:r>
              <a:rPr lang="sl-SI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zato je pogosto prihajalo do bolezni (kuga). Oblačila meščanov so bila predpisana. Mesta so ustanovila </a:t>
            </a:r>
            <a:r>
              <a:rPr lang="sl-SI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mestne šole</a:t>
            </a:r>
            <a:r>
              <a:rPr lang="sl-SI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ponekod celo univerze. V mnogih so bili tudi ločeni </a:t>
            </a:r>
            <a:r>
              <a:rPr lang="sl-SI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judovski geti </a:t>
            </a:r>
            <a:r>
              <a:rPr lang="sl-SI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(bankirji, trgovci …). Jude so pogosto preganjali kot krivoverce.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2" y="4005263"/>
            <a:ext cx="3805513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4005263"/>
            <a:ext cx="210185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7312133" y="3742451"/>
            <a:ext cx="1843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l-SI" sz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Rocamadour</a:t>
            </a:r>
            <a:r>
              <a:rPr lang="sl-SI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(Francija)</a:t>
            </a: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394200"/>
            <a:ext cx="295275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5086350" y="3937000"/>
            <a:ext cx="179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l-SI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Srednjeveški Carigrad</a:t>
            </a:r>
            <a:br>
              <a:rPr lang="sl-SI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sl-SI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(Turčija)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857280" y="417126"/>
            <a:ext cx="136928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sz="2000" b="1" dirty="0" smtClean="0">
                <a:solidFill>
                  <a:srgbClr val="FF0000"/>
                </a:solidFill>
              </a:rPr>
              <a:t>MEŠČANI</a:t>
            </a:r>
            <a:endParaRPr lang="sl-SI" altLang="sl-SI" sz="2000" b="1" dirty="0">
              <a:solidFill>
                <a:srgbClr val="FF0000"/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9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37"/>
    </mc:Choice>
    <mc:Fallback>
      <p:transition spd="slow" advTm="121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1450" y="188640"/>
            <a:ext cx="8330913" cy="58557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sl-SI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KAJ JE BILO ZNAČILNO ZA SREDNJEVEŠKA MESTA?</a:t>
            </a:r>
            <a:endParaRPr lang="sl-SI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2444554" y="2155569"/>
            <a:ext cx="3667805" cy="2910593"/>
            <a:chOff x="3786004" y="1558859"/>
            <a:chExt cx="4298124" cy="3294676"/>
          </a:xfrm>
        </p:grpSpPr>
        <p:pic>
          <p:nvPicPr>
            <p:cNvPr id="4" name="Slika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6004" y="1558859"/>
              <a:ext cx="4298124" cy="2772089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2" name="PoljeZBesedilom 11"/>
            <p:cNvSpPr txBox="1"/>
            <p:nvPr/>
          </p:nvSpPr>
          <p:spPr>
            <a:xfrm>
              <a:off x="3837959" y="4330948"/>
              <a:ext cx="4194214" cy="522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 b="1" dirty="0">
                  <a:solidFill>
                    <a:schemeClr val="bg1"/>
                  </a:solidFill>
                </a:rPr>
                <a:t>Katere so bile obveznosti meščanov </a:t>
              </a:r>
              <a:r>
                <a:rPr lang="sl-SI" sz="1200" b="1" dirty="0" smtClean="0">
                  <a:solidFill>
                    <a:schemeClr val="bg1"/>
                  </a:solidFill>
                </a:rPr>
                <a:t>do </a:t>
              </a:r>
              <a:r>
                <a:rPr lang="sl-SI" sz="1200" b="1" dirty="0">
                  <a:solidFill>
                    <a:schemeClr val="bg1"/>
                  </a:solidFill>
                </a:rPr>
                <a:t>svojega </a:t>
              </a:r>
              <a:r>
                <a:rPr lang="sl-SI" sz="1200" b="1" dirty="0" smtClean="0">
                  <a:solidFill>
                    <a:schemeClr val="bg1"/>
                  </a:solidFill>
                </a:rPr>
                <a:t>ustanovitelja?</a:t>
              </a:r>
              <a:endParaRPr lang="sl-SI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Zaobljen pravokotni oblaček 8"/>
          <p:cNvSpPr/>
          <p:nvPr/>
        </p:nvSpPr>
        <p:spPr>
          <a:xfrm>
            <a:off x="161756" y="836712"/>
            <a:ext cx="2080780" cy="2356939"/>
          </a:xfrm>
          <a:prstGeom prst="wedgeRoundRectCallout">
            <a:avLst>
              <a:gd name="adj1" fmla="val 63598"/>
              <a:gd name="adj2" fmla="val 2498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b="1" dirty="0">
                <a:solidFill>
                  <a:schemeClr val="bg1"/>
                </a:solidFill>
              </a:rPr>
              <a:t>Mesta so ustanovili fevdalci  (</a:t>
            </a:r>
            <a:r>
              <a:rPr lang="sl-SI" sz="1600" b="1" dirty="0">
                <a:solidFill>
                  <a:srgbClr val="C00000"/>
                </a:solidFill>
              </a:rPr>
              <a:t>mestni gospodje</a:t>
            </a:r>
            <a:r>
              <a:rPr lang="sl-SI" sz="1600" b="1" dirty="0">
                <a:solidFill>
                  <a:schemeClr val="bg1"/>
                </a:solidFill>
              </a:rPr>
              <a:t>) tako, da so s posebno listino mestu podelili</a:t>
            </a:r>
            <a:r>
              <a:rPr lang="sl-SI" sz="1600" b="1" dirty="0"/>
              <a:t> </a:t>
            </a:r>
            <a:r>
              <a:rPr lang="sl-SI" sz="1600" b="1" dirty="0">
                <a:solidFill>
                  <a:srgbClr val="C00000"/>
                </a:solidFill>
              </a:rPr>
              <a:t>mestne pravice in svoboščine</a:t>
            </a:r>
            <a:r>
              <a:rPr lang="sl-SI" sz="16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1" name="Zaobljen pravokotni oblaček 10"/>
          <p:cNvSpPr/>
          <p:nvPr/>
        </p:nvSpPr>
        <p:spPr>
          <a:xfrm>
            <a:off x="6304685" y="1340768"/>
            <a:ext cx="2197678" cy="1792091"/>
          </a:xfrm>
          <a:prstGeom prst="wedgeRoundRectCallout">
            <a:avLst>
              <a:gd name="adj1" fmla="val -66222"/>
              <a:gd name="adj2" fmla="val 4107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b="1" dirty="0">
                <a:solidFill>
                  <a:schemeClr val="bg1"/>
                </a:solidFill>
              </a:rPr>
              <a:t>Določila, ki so določala življenje v mestu, so bila zapisana v </a:t>
            </a:r>
            <a:r>
              <a:rPr lang="sl-SI" sz="1600" b="1" dirty="0">
                <a:solidFill>
                  <a:srgbClr val="C00000"/>
                </a:solidFill>
              </a:rPr>
              <a:t>mestnih statutih </a:t>
            </a:r>
            <a:r>
              <a:rPr lang="sl-SI" sz="1600" b="1" dirty="0">
                <a:solidFill>
                  <a:schemeClr val="bg1"/>
                </a:solidFill>
              </a:rPr>
              <a:t>ali mestnih privilegijih.</a:t>
            </a:r>
          </a:p>
        </p:txBody>
      </p:sp>
      <p:sp>
        <p:nvSpPr>
          <p:cNvPr id="14" name="Zaobljeni pravokotnik 13"/>
          <p:cNvSpPr/>
          <p:nvPr/>
        </p:nvSpPr>
        <p:spPr>
          <a:xfrm>
            <a:off x="171450" y="3638335"/>
            <a:ext cx="2080780" cy="252696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sl-SI" sz="1600" b="1" dirty="0"/>
              <a:t>pravica do tržnega miru,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l-SI" sz="1600" b="1" dirty="0"/>
              <a:t>pravica do obzidja in oborožene obrambe,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l-SI" sz="1600" b="1" dirty="0"/>
              <a:t>gospodarske pravice,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l-SI" sz="1600" b="1" dirty="0"/>
              <a:t>meščani so bili svobodni.</a:t>
            </a:r>
          </a:p>
        </p:txBody>
      </p:sp>
      <p:sp>
        <p:nvSpPr>
          <p:cNvPr id="15" name="Zaobljeni pravokotnik 14"/>
          <p:cNvSpPr/>
          <p:nvPr/>
        </p:nvSpPr>
        <p:spPr>
          <a:xfrm>
            <a:off x="6304682" y="3638334"/>
            <a:ext cx="2443781" cy="18068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b="1" dirty="0">
                <a:solidFill>
                  <a:srgbClr val="C00000"/>
                </a:solidFill>
              </a:rPr>
              <a:t>Mestni gospodje </a:t>
            </a:r>
            <a:r>
              <a:rPr lang="sl-SI" sz="1600" b="1" dirty="0">
                <a:solidFill>
                  <a:schemeClr val="tx1"/>
                </a:solidFill>
              </a:rPr>
              <a:t>so: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l-SI" sz="1600" b="1" dirty="0">
                <a:solidFill>
                  <a:schemeClr val="tx1"/>
                </a:solidFill>
              </a:rPr>
              <a:t>določali davek,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l-SI" sz="1600" b="1" dirty="0">
                <a:solidFill>
                  <a:schemeClr val="tx1"/>
                </a:solidFill>
              </a:rPr>
              <a:t>sodili,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l-SI" sz="1600" b="1" dirty="0">
                <a:solidFill>
                  <a:schemeClr val="tx1"/>
                </a:solidFill>
              </a:rPr>
              <a:t>urejali trgovino in življenje v mestu.</a:t>
            </a: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63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25816">
        <p14:flash/>
      </p:transition>
    </mc:Choice>
    <mc:Fallback>
      <p:transition spd="slow" advTm="125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225" y="1922741"/>
            <a:ext cx="4346390" cy="3911202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971600" y="49277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KAKŠNA SO BILA SREDNJEVEŠKA MESTA?</a:t>
            </a:r>
            <a:endParaRPr lang="sl-SI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aobljen pravokotni oblaček 2"/>
          <p:cNvSpPr/>
          <p:nvPr/>
        </p:nvSpPr>
        <p:spPr>
          <a:xfrm>
            <a:off x="297795" y="1663297"/>
            <a:ext cx="1590912" cy="604520"/>
          </a:xfrm>
          <a:prstGeom prst="wedgeRoundRectCallout">
            <a:avLst>
              <a:gd name="adj1" fmla="val 17376"/>
              <a:gd name="adj2" fmla="val 4703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dirty="0"/>
              <a:t>Mestna hiša s stolpom in uro.</a:t>
            </a:r>
          </a:p>
        </p:txBody>
      </p:sp>
      <p:sp>
        <p:nvSpPr>
          <p:cNvPr id="7" name="Zaobljen pravokotni oblaček 6"/>
          <p:cNvSpPr/>
          <p:nvPr/>
        </p:nvSpPr>
        <p:spPr>
          <a:xfrm>
            <a:off x="306140" y="2408574"/>
            <a:ext cx="1574222" cy="701386"/>
          </a:xfrm>
          <a:prstGeom prst="wedgeRoundRectCallout">
            <a:avLst>
              <a:gd name="adj1" fmla="val 24956"/>
              <a:gd name="adj2" fmla="val 2361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dirty="0"/>
              <a:t>Trg – osrednji prostor.</a:t>
            </a:r>
          </a:p>
        </p:txBody>
      </p:sp>
      <p:sp>
        <p:nvSpPr>
          <p:cNvPr id="8" name="Zaobljen pravokotni oblaček 7"/>
          <p:cNvSpPr/>
          <p:nvPr/>
        </p:nvSpPr>
        <p:spPr>
          <a:xfrm>
            <a:off x="314485" y="3251964"/>
            <a:ext cx="1574222" cy="709180"/>
          </a:xfrm>
          <a:prstGeom prst="wedgeRoundRectCallout">
            <a:avLst>
              <a:gd name="adj1" fmla="val 30157"/>
              <a:gd name="adj2" fmla="val 2184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dirty="0"/>
              <a:t>Ulice so bile ozke in umazane</a:t>
            </a:r>
            <a:r>
              <a:rPr lang="sl-SI" dirty="0"/>
              <a:t>.</a:t>
            </a:r>
          </a:p>
        </p:txBody>
      </p:sp>
      <p:sp>
        <p:nvSpPr>
          <p:cNvPr id="9" name="Zaobljen pravokotni oblaček 8"/>
          <p:cNvSpPr/>
          <p:nvPr/>
        </p:nvSpPr>
        <p:spPr>
          <a:xfrm>
            <a:off x="314485" y="4116101"/>
            <a:ext cx="1574222" cy="693593"/>
          </a:xfrm>
          <a:prstGeom prst="wedgeRoundRectCallout">
            <a:avLst>
              <a:gd name="adj1" fmla="val 25116"/>
              <a:gd name="adj2" fmla="val -2851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dirty="0"/>
              <a:t>Hiše so bile visoke in tesno skupaj.</a:t>
            </a:r>
          </a:p>
        </p:txBody>
      </p:sp>
      <p:sp>
        <p:nvSpPr>
          <p:cNvPr id="10" name="Zaobljen pravokotni oblaček 9"/>
          <p:cNvSpPr/>
          <p:nvPr/>
        </p:nvSpPr>
        <p:spPr>
          <a:xfrm>
            <a:off x="314483" y="4945292"/>
            <a:ext cx="1574223" cy="1003988"/>
          </a:xfrm>
          <a:prstGeom prst="wedgeRoundRectCallout">
            <a:avLst>
              <a:gd name="adj1" fmla="val -50430"/>
              <a:gd name="adj2" fmla="val 12271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dirty="0"/>
              <a:t>Obzidje je meščane varovalo pred napadi.</a:t>
            </a:r>
          </a:p>
        </p:txBody>
      </p:sp>
      <p:sp>
        <p:nvSpPr>
          <p:cNvPr id="11" name="Zaobljen pravokotni oblaček 10"/>
          <p:cNvSpPr/>
          <p:nvPr/>
        </p:nvSpPr>
        <p:spPr>
          <a:xfrm>
            <a:off x="6430479" y="2656983"/>
            <a:ext cx="1829192" cy="685800"/>
          </a:xfrm>
          <a:prstGeom prst="wedgeRoundRectCallout">
            <a:avLst>
              <a:gd name="adj1" fmla="val -50656"/>
              <a:gd name="adj2" fmla="val 181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dirty="0"/>
              <a:t>Meščani so bili obrtniki in trgovci.</a:t>
            </a:r>
          </a:p>
        </p:txBody>
      </p:sp>
      <p:sp>
        <p:nvSpPr>
          <p:cNvPr id="12" name="Zaobljen pravokotni oblaček 11"/>
          <p:cNvSpPr/>
          <p:nvPr/>
        </p:nvSpPr>
        <p:spPr>
          <a:xfrm>
            <a:off x="6430478" y="3433832"/>
            <a:ext cx="1815810" cy="1029065"/>
          </a:xfrm>
          <a:prstGeom prst="wedgeRoundRectCallout">
            <a:avLst>
              <a:gd name="adj1" fmla="val -50018"/>
              <a:gd name="adj2" fmla="val 1636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dirty="0"/>
              <a:t>V mestih so živeli še plemiči, duhovščina, Judje in drugi.</a:t>
            </a:r>
          </a:p>
        </p:txBody>
      </p:sp>
      <p:sp>
        <p:nvSpPr>
          <p:cNvPr id="13" name="Zaobljen pravokotni oblaček 12"/>
          <p:cNvSpPr/>
          <p:nvPr/>
        </p:nvSpPr>
        <p:spPr>
          <a:xfrm>
            <a:off x="6430478" y="1600655"/>
            <a:ext cx="2173970" cy="900465"/>
          </a:xfrm>
          <a:prstGeom prst="wedgeRoundRectCallout">
            <a:avLst>
              <a:gd name="adj1" fmla="val -49605"/>
              <a:gd name="adj2" fmla="val 16700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dirty="0"/>
              <a:t>Reke so bile zelo pomembne (transport, </a:t>
            </a:r>
            <a:r>
              <a:rPr lang="sl-SI" sz="1600" dirty="0" smtClean="0"/>
              <a:t>voda, </a:t>
            </a:r>
            <a:r>
              <a:rPr lang="sl-SI" sz="1600" dirty="0"/>
              <a:t>obramba…)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113" y="4725144"/>
            <a:ext cx="2641243" cy="1560195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36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8827">
        <p14:flash/>
      </p:transition>
    </mc:Choice>
    <mc:Fallback>
      <p:transition spd="slow" advTm="588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46.1|35.6|14.3|37.4|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0.8|0.8|0.8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3.2|1|0.9|33.2|9.2|2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4|16.7|13.9|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0.6|9.6|6.4|8.5"/>
</p:tagLst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537</Words>
  <Application>Microsoft Office PowerPoint</Application>
  <PresentationFormat>Diaprojekcija na zaslonu (4:3)</PresentationFormat>
  <Paragraphs>95</Paragraphs>
  <Slides>10</Slides>
  <Notes>0</Notes>
  <HiddenSlides>0</HiddenSlides>
  <MMClips>9</MMClips>
  <ScaleCrop>false</ScaleCrop>
  <HeadingPairs>
    <vt:vector size="8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2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Arial Narrow</vt:lpstr>
      <vt:lpstr>Privzeti načrt</vt:lpstr>
      <vt:lpstr>Dokument</vt:lpstr>
      <vt:lpstr>Document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KAJ JE BILO ZNAČILNO ZA SREDNJEVEŠKA MESTA?</vt:lpstr>
      <vt:lpstr>PowerPointova predstavitev</vt:lpstr>
      <vt:lpstr>6.4 SREDNJEVEŠKO GOSPODARSTVO IN MESTA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RBM</dc:creator>
  <cp:lastModifiedBy>rbrate@guest.arnes.si</cp:lastModifiedBy>
  <cp:revision>13</cp:revision>
  <dcterms:created xsi:type="dcterms:W3CDTF">2009-07-19T11:52:57Z</dcterms:created>
  <dcterms:modified xsi:type="dcterms:W3CDTF">2020-05-25T10:34:14Z</dcterms:modified>
</cp:coreProperties>
</file>